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32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9" r:id="rId64"/>
    <p:sldId id="320" r:id="rId65"/>
    <p:sldId id="321" r:id="rId66"/>
    <p:sldId id="322" r:id="rId67"/>
  </p:sldIdLst>
  <p:sldSz cx="9144000" cy="5143500" type="screen16x9"/>
  <p:notesSz cx="6858000" cy="9144000"/>
  <p:embeddedFontLst>
    <p:embeddedFont>
      <p:font typeface="Noto Sans Symbols" pitchFamily="2" charset="0"/>
      <p:regular r:id="rId69"/>
      <p:bold r:id="rId70"/>
    </p:embeddedFont>
    <p:embeddedFont>
      <p:font typeface="Montserrat" panose="00000500000000000000" pitchFamily="2" charset="0"/>
      <p:regular r:id="rId71"/>
      <p:bold r:id="rId72"/>
      <p:italic r:id="rId73"/>
      <p:boldItalic r:id="rId74"/>
    </p:embeddedFont>
    <p:embeddedFont>
      <p:font typeface="Montserrat Light" panose="00000400000000000000" pitchFamily="2" charset="0"/>
      <p:regular r:id="rId75"/>
      <p:bold r:id="rId76"/>
      <p:italic r:id="rId77"/>
      <p:boldItalic r:id="rId78"/>
    </p:embeddedFont>
    <p:embeddedFont>
      <p:font typeface="Cambria" panose="02040503050406030204" pitchFamily="18" charset="0"/>
      <p:regular r:id="rId79"/>
      <p:bold r:id="rId80"/>
      <p:italic r:id="rId81"/>
      <p:boldItalic r:id="rId82"/>
    </p:embeddedFont>
    <p:embeddedFont>
      <p:font typeface="Calibri" panose="020F0502020204030204" pitchFamily="34" charset="0"/>
      <p:regular r:id="rId83"/>
      <p:bold r:id="rId84"/>
      <p:italic r:id="rId85"/>
      <p:boldItalic r:id="rId86"/>
    </p:embeddedFont>
    <p:embeddedFont>
      <p:font typeface="Roboto" panose="020B0604020202020204" charset="0"/>
      <p:regular r:id="rId87"/>
      <p:bold r:id="rId88"/>
      <p:italic r:id="rId89"/>
      <p:boldItalic r:id="rId9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1" roundtripDataSignature="AMtx7mhpUZMOvSATERZi2PcHtvZCZDrT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A84FFE-70D5-491B-9622-40F55E598314}">
  <a:tblStyle styleId="{9AA84FFE-70D5-491B-9622-40F55E5983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72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84" Type="http://schemas.openxmlformats.org/officeDocument/2006/relationships/font" Target="fonts/font16.fntdata"/><Relationship Id="rId89" Type="http://schemas.openxmlformats.org/officeDocument/2006/relationships/font" Target="fonts/font2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90" Type="http://schemas.openxmlformats.org/officeDocument/2006/relationships/font" Target="fonts/font22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font" Target="fonts/font17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font" Target="fonts/font15.fntdata"/><Relationship Id="rId88" Type="http://schemas.openxmlformats.org/officeDocument/2006/relationships/font" Target="fonts/font20.fntdata"/><Relationship Id="rId9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font" Target="fonts/font18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9.fntdata"/><Relationship Id="rId61" Type="http://schemas.openxmlformats.org/officeDocument/2006/relationships/slide" Target="slides/slide60.xml"/><Relationship Id="rId82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" name="Google Shape;1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71cc09bf8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071cc09bf8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9d1ac03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9d1ac03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82e35726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1082e35726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82e35726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1082e35726b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71cc09bf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1071cc09bf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71cc09bf8_1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1071cc09bf8_1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d1ac03c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g109d1ac03c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876752ef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876752ef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rPr lang="fr-FR" sz="2200">
                <a:latin typeface="Cambria"/>
                <a:ea typeface="Cambria"/>
                <a:cs typeface="Cambria"/>
                <a:sym typeface="Cambria"/>
              </a:rPr>
              <a:t>(&gt;22M in 2030)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876752ef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876752ef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9d1ac03c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g109d1ac03c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71cc09bf8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1071cc09bf8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rPr lang="fr-FR" sz="2200">
                <a:latin typeface="Cambria"/>
                <a:ea typeface="Cambria"/>
                <a:cs typeface="Cambria"/>
                <a:sym typeface="Cambria"/>
              </a:rPr>
              <a:t>(&gt;22M in 2030)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9d1ac03c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g109d1ac03c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82989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876752ef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0876752ef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9d1ac03c1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g109d1ac03c1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09d1ac03c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109d1ac03c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0876752ef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g10876752ef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071cc09bf8_1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1071cc09bf8_1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71cc09bf8_1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1071cc09bf8_1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82e35726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082e35726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71cc09bf8_1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g1071cc09bf8_1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0a5e71279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2" name="Google Shape;542;g10a5e71279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876752ef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876752ef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071cc09bf8_1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g1071cc09bf8_1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071cc09bf8_1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1071cc09bf8_1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071cc09bf8_1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4" name="Google Shape;594;g1071cc09bf8_1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071cc09bf8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g1071cc09bf8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0876752ef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0876752ef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071cc09bf8_1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g1071cc09bf8_1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071cc09bf8_1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g1071cc09bf8_1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071cc09bf8_1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g1071cc09bf8_1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071cc09bf8_1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g1071cc09bf8_1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0876752ef4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0876752ef4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0a111b9bb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1" name="Google Shape;691;g10a111b9bb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071cc09bf8_1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g1071cc09bf8_1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071cc09bf8_1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1071cc09bf8_1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071cc09bf8_1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g1071cc09bf8_1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071cc09bf8_1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g1071cc09bf8_1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0876752ef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6" name="Google Shape;756;g10876752ef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10876752ef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3" name="Google Shape;763;g10876752ef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71cc09bf8_1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71cc09bf8_1_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0876752ef4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4" name="Google Shape;774;g10876752ef4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0876752ef4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5" name="Google Shape;795;g10876752ef4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0876752ef4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5" name="Google Shape;805;g10876752ef4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0880afddf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7" name="Google Shape;827;g10880afddf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0a111b9bb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7" name="Google Shape;837;g10a111b9bb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0876752ef4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0" name="Google Shape;850;g10876752ef4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0a111b9bb8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8" name="Google Shape;858;g10a111b9bb8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71cc09bf8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071cc09bf8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71cc09bf8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1071cc09bf8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AND_BODY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>
            <a:spLocks noGrp="1"/>
          </p:cNvSpPr>
          <p:nvPr>
            <p:ph type="title"/>
          </p:nvPr>
        </p:nvSpPr>
        <p:spPr>
          <a:xfrm>
            <a:off x="597960" y="2152440"/>
            <a:ext cx="8221800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6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12" name="Google Shape;12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r>
              <a:rPr lang="fr-FR"/>
              <a:t>/65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35"/>
          <p:cNvGrpSpPr/>
          <p:nvPr/>
        </p:nvGrpSpPr>
        <p:grpSpPr>
          <a:xfrm>
            <a:off x="5005048" y="0"/>
            <a:ext cx="4138961" cy="5143642"/>
            <a:chOff x="5005048" y="0"/>
            <a:chExt cx="4138961" cy="5143642"/>
          </a:xfrm>
        </p:grpSpPr>
        <p:sp>
          <p:nvSpPr>
            <p:cNvPr id="73" name="Google Shape;73;p35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35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35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35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2315700" cy="3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body" idx="2"/>
          </p:nvPr>
        </p:nvSpPr>
        <p:spPr>
          <a:xfrm>
            <a:off x="3414211" y="1430150"/>
            <a:ext cx="2315700" cy="3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3"/>
          </p:nvPr>
        </p:nvSpPr>
        <p:spPr>
          <a:xfrm>
            <a:off x="5973122" y="1430150"/>
            <a:ext cx="2315700" cy="3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0" name="Google Shape;80;p35"/>
          <p:cNvSpPr/>
          <p:nvPr/>
        </p:nvSpPr>
        <p:spPr>
          <a:xfrm>
            <a:off x="677325" y="194150"/>
            <a:ext cx="94500" cy="819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r>
              <a:rPr lang="fr-FR"/>
              <a:t>/65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36"/>
          <p:cNvGrpSpPr/>
          <p:nvPr/>
        </p:nvGrpSpPr>
        <p:grpSpPr>
          <a:xfrm>
            <a:off x="5005048" y="0"/>
            <a:ext cx="4138961" cy="5143642"/>
            <a:chOff x="5005048" y="0"/>
            <a:chExt cx="4138961" cy="5143642"/>
          </a:xfrm>
        </p:grpSpPr>
        <p:sp>
          <p:nvSpPr>
            <p:cNvPr id="84" name="Google Shape;84;p36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36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36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36"/>
          <p:cNvSpPr txBox="1">
            <a:spLocks noGrp="1"/>
          </p:cNvSpPr>
          <p:nvPr>
            <p:ph type="body" idx="1"/>
          </p:nvPr>
        </p:nvSpPr>
        <p:spPr>
          <a:xfrm>
            <a:off x="855300" y="4406300"/>
            <a:ext cx="7433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</a:lstStyle>
          <a:p>
            <a:endParaRPr/>
          </a:p>
        </p:txBody>
      </p:sp>
      <p:sp>
        <p:nvSpPr>
          <p:cNvPr id="88" name="Google Shape;88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r>
              <a:rPr lang="fr-FR"/>
              <a:t>/65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37"/>
          <p:cNvGrpSpPr/>
          <p:nvPr/>
        </p:nvGrpSpPr>
        <p:grpSpPr>
          <a:xfrm>
            <a:off x="3078602" y="0"/>
            <a:ext cx="6065388" cy="5143642"/>
            <a:chOff x="2052402" y="0"/>
            <a:chExt cx="6065388" cy="5143642"/>
          </a:xfrm>
        </p:grpSpPr>
        <p:sp>
          <p:nvSpPr>
            <p:cNvPr id="91" name="Google Shape;91;p37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37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37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" name="Google Shape;94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r>
              <a:rPr lang="fr-FR"/>
              <a:t>/65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AND_BODY_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71cc09bf8_1_680"/>
          <p:cNvSpPr txBox="1">
            <a:spLocks noGrp="1"/>
          </p:cNvSpPr>
          <p:nvPr>
            <p:ph type="title"/>
          </p:nvPr>
        </p:nvSpPr>
        <p:spPr>
          <a:xfrm>
            <a:off x="597960" y="2152440"/>
            <a:ext cx="8221800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1071cc09bf8_1_680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600"/>
              </a:spcBef>
              <a:spcAft>
                <a:spcPts val="60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1071cc09bf8_1_68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27"/>
          <p:cNvGrpSpPr/>
          <p:nvPr/>
        </p:nvGrpSpPr>
        <p:grpSpPr>
          <a:xfrm>
            <a:off x="3078602" y="0"/>
            <a:ext cx="6065388" cy="5143642"/>
            <a:chOff x="2052402" y="0"/>
            <a:chExt cx="6065388" cy="5143642"/>
          </a:xfrm>
        </p:grpSpPr>
        <p:sp>
          <p:nvSpPr>
            <p:cNvPr id="15" name="Google Shape;15;p27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FFFFFF">
                <a:alpha val="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7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FFFFFF">
                <a:alpha val="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7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FFFFFF">
                <a:alpha val="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18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r>
              <a:rPr lang="fr-FR"/>
              <a:t>/65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 no circles">
  <p:cSld name="BLANK_1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r>
              <a:rPr lang="fr-FR"/>
              <a:t>/65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29"/>
          <p:cNvGrpSpPr/>
          <p:nvPr/>
        </p:nvGrpSpPr>
        <p:grpSpPr>
          <a:xfrm>
            <a:off x="5005048" y="0"/>
            <a:ext cx="4138961" cy="5143642"/>
            <a:chOff x="5005048" y="0"/>
            <a:chExt cx="4138961" cy="5143642"/>
          </a:xfrm>
        </p:grpSpPr>
        <p:sp>
          <p:nvSpPr>
            <p:cNvPr id="23" name="Google Shape;23;p29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9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9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29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29"/>
          <p:cNvSpPr/>
          <p:nvPr/>
        </p:nvSpPr>
        <p:spPr>
          <a:xfrm>
            <a:off x="677325" y="194150"/>
            <a:ext cx="94500" cy="819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r>
              <a:rPr lang="fr-FR"/>
              <a:t>/65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0"/>
          <p:cNvGrpSpPr/>
          <p:nvPr/>
        </p:nvGrpSpPr>
        <p:grpSpPr>
          <a:xfrm>
            <a:off x="5005048" y="0"/>
            <a:ext cx="4138961" cy="5143642"/>
            <a:chOff x="5005048" y="0"/>
            <a:chExt cx="4138961" cy="5143642"/>
          </a:xfrm>
        </p:grpSpPr>
        <p:sp>
          <p:nvSpPr>
            <p:cNvPr id="32" name="Google Shape;32;p30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30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30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30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30"/>
          <p:cNvSpPr/>
          <p:nvPr/>
        </p:nvSpPr>
        <p:spPr>
          <a:xfrm>
            <a:off x="677325" y="194150"/>
            <a:ext cx="94500" cy="819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r>
              <a:rPr lang="fr-FR"/>
              <a:t>/65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31"/>
          <p:cNvGrpSpPr/>
          <p:nvPr/>
        </p:nvGrpSpPr>
        <p:grpSpPr>
          <a:xfrm>
            <a:off x="5005048" y="0"/>
            <a:ext cx="4138961" cy="5143642"/>
            <a:chOff x="5005048" y="0"/>
            <a:chExt cx="4138961" cy="5143642"/>
          </a:xfrm>
        </p:grpSpPr>
        <p:sp>
          <p:nvSpPr>
            <p:cNvPr id="40" name="Google Shape;40;p31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31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31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31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31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3473100" cy="3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5" name="Google Shape;45;p31"/>
          <p:cNvSpPr txBox="1">
            <a:spLocks noGrp="1"/>
          </p:cNvSpPr>
          <p:nvPr>
            <p:ph type="body" idx="2"/>
          </p:nvPr>
        </p:nvSpPr>
        <p:spPr>
          <a:xfrm>
            <a:off x="4815605" y="1430150"/>
            <a:ext cx="3473100" cy="3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31"/>
          <p:cNvSpPr/>
          <p:nvPr/>
        </p:nvSpPr>
        <p:spPr>
          <a:xfrm>
            <a:off x="677325" y="194150"/>
            <a:ext cx="94500" cy="819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r>
              <a:rPr lang="fr-FR"/>
              <a:t>/65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32"/>
          <p:cNvGrpSpPr/>
          <p:nvPr/>
        </p:nvGrpSpPr>
        <p:grpSpPr>
          <a:xfrm>
            <a:off x="3078602" y="0"/>
            <a:ext cx="6065388" cy="5143642"/>
            <a:chOff x="2052402" y="0"/>
            <a:chExt cx="6065388" cy="5143642"/>
          </a:xfrm>
        </p:grpSpPr>
        <p:sp>
          <p:nvSpPr>
            <p:cNvPr id="50" name="Google Shape;50;p32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gradFill>
              <a:gsLst>
                <a:gs pos="0">
                  <a:srgbClr val="00D0FF">
                    <a:alpha val="11372"/>
                  </a:srgbClr>
                </a:gs>
                <a:gs pos="100000">
                  <a:srgbClr val="00D0FF">
                    <a:alpha val="11372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32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D0FF">
                <a:alpha val="1137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32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D0FF">
                <a:alpha val="1137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" name="Google Shape;53;p32"/>
          <p:cNvSpPr txBox="1">
            <a:spLocks noGrp="1"/>
          </p:cNvSpPr>
          <p:nvPr>
            <p:ph type="ctrTitle"/>
          </p:nvPr>
        </p:nvSpPr>
        <p:spPr>
          <a:xfrm>
            <a:off x="685800" y="1771550"/>
            <a:ext cx="77724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4" name="Google Shape;54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r>
              <a:rPr lang="fr-FR"/>
              <a:t>/65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3"/>
          <p:cNvGrpSpPr/>
          <p:nvPr/>
        </p:nvGrpSpPr>
        <p:grpSpPr>
          <a:xfrm>
            <a:off x="3078602" y="0"/>
            <a:ext cx="6065388" cy="5143642"/>
            <a:chOff x="2052402" y="0"/>
            <a:chExt cx="6065388" cy="5143642"/>
          </a:xfrm>
        </p:grpSpPr>
        <p:sp>
          <p:nvSpPr>
            <p:cNvPr id="57" name="Google Shape;57;p33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3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33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" name="Google Shape;60;p33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 dirty="0"/>
          </a:p>
        </p:txBody>
      </p:sp>
      <p:sp>
        <p:nvSpPr>
          <p:cNvPr id="61" name="Google Shape;61;p33"/>
          <p:cNvSpPr txBox="1">
            <a:spLocks noGrp="1"/>
          </p:cNvSpPr>
          <p:nvPr>
            <p:ph type="subTitle" idx="1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62" name="Google Shape;62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r>
              <a:rPr lang="fr-FR"/>
              <a:t>/65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4"/>
          <p:cNvGrpSpPr/>
          <p:nvPr/>
        </p:nvGrpSpPr>
        <p:grpSpPr>
          <a:xfrm>
            <a:off x="3078602" y="0"/>
            <a:ext cx="6065388" cy="5143642"/>
            <a:chOff x="2052402" y="0"/>
            <a:chExt cx="6065388" cy="5143642"/>
          </a:xfrm>
        </p:grpSpPr>
        <p:sp>
          <p:nvSpPr>
            <p:cNvPr id="65" name="Google Shape;65;p34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4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4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810450" y="1593500"/>
            <a:ext cx="5783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marL="914400" lvl="1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marL="1371600" lvl="2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69" name="Google Shape;69;p34"/>
          <p:cNvSpPr txBox="1"/>
          <p:nvPr/>
        </p:nvSpPr>
        <p:spPr>
          <a:xfrm>
            <a:off x="810450" y="6702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fr-FR" sz="9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r>
              <a:rPr lang="fr-FR"/>
              <a:t>/65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10" Type="http://schemas.openxmlformats.org/officeDocument/2006/relationships/image" Target="../media/image29.png"/><Relationship Id="rId4" Type="http://schemas.openxmlformats.org/officeDocument/2006/relationships/image" Target="../media/image43.jpg"/><Relationship Id="rId9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/>
        </p:nvSpPr>
        <p:spPr>
          <a:xfrm>
            <a:off x="-44550" y="3392696"/>
            <a:ext cx="9235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200" b="1">
                <a:latin typeface="Cambria"/>
                <a:ea typeface="Cambria"/>
                <a:cs typeface="Cambria"/>
                <a:sym typeface="Cambria"/>
              </a:rPr>
              <a:t>Le 06/01/2022 devant le jury composé de :</a:t>
            </a:r>
            <a:endParaRPr sz="1200" b="1" i="0" strike="noStrike" cap="none">
              <a:solidFill>
                <a:srgbClr val="000000"/>
              </a:solidFill>
            </a:endParaRPr>
          </a:p>
        </p:txBody>
      </p:sp>
      <p:pic>
        <p:nvPicPr>
          <p:cNvPr id="104" name="Google Shape;104;p1"/>
          <p:cNvPicPr preferRelativeResize="0"/>
          <p:nvPr/>
        </p:nvPicPr>
        <p:blipFill rotWithShape="1">
          <a:blip r:embed="rId3">
            <a:alphaModFix/>
          </a:blip>
          <a:srcRect l="2550" t="4673" r="2448" b="5277"/>
          <a:stretch/>
        </p:blipFill>
        <p:spPr>
          <a:xfrm>
            <a:off x="6167640" y="137160"/>
            <a:ext cx="2221919" cy="88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626" y="137150"/>
            <a:ext cx="1744325" cy="944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6" name="Google Shape;106;p1"/>
          <p:cNvGraphicFramePr/>
          <p:nvPr/>
        </p:nvGraphicFramePr>
        <p:xfrm>
          <a:off x="642625" y="3765665"/>
          <a:ext cx="7746950" cy="1192800"/>
        </p:xfrm>
        <a:graphic>
          <a:graphicData uri="http://schemas.openxmlformats.org/drawingml/2006/table">
            <a:tbl>
              <a:tblPr>
                <a:noFill/>
                <a:tableStyleId>{9AA84FFE-70D5-491B-9622-40F55E598314}</a:tableStyleId>
              </a:tblPr>
              <a:tblGrid>
                <a:gridCol w="235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Nathalie MITTON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0" marB="18000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Directrice de Recherche, INRIA Lille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0" marB="18000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Rapporteure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0" marB="18000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Nicolas MONTAVONT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0" marB="18000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Professeur, IMT Atlantique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0" marB="18000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Rapporteur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0" marB="18000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Isabelle GUERIN LASSOUS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0" marB="18000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Professeure des Universités, Université Lyon 1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0" marB="18000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Examinatrice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0" marB="18000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Andrzej DUDA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0" marB="18000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Professeur des Universités, Grenoble INP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0" marB="18000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Examinateur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0" marB="18000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Vania CONAN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0" marB="18000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Directeur du Laboratoire Réseau, Thales SIX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0" marB="18000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Examinateur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0" marB="18000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Gentian JAKLLARI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0" marB="18000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Professeur des Universités, Toulouse INP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0" marB="18000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Directeur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0" marB="18000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André-Luc BEYLOT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0" marB="18000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Professeur des Universités, Toulouse INP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0" marB="18000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Co-directeur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0" marB="18000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7" name="Google Shape;107;p1"/>
          <p:cNvSpPr txBox="1"/>
          <p:nvPr/>
        </p:nvSpPr>
        <p:spPr>
          <a:xfrm>
            <a:off x="0" y="2714925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200">
                <a:latin typeface="Cambria"/>
                <a:ea typeface="Cambria"/>
                <a:cs typeface="Cambria"/>
                <a:sym typeface="Cambria"/>
              </a:rPr>
              <a:t>Soutenance de thèse présentée par :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200" b="1">
                <a:latin typeface="Cambria"/>
                <a:ea typeface="Cambria"/>
                <a:cs typeface="Cambria"/>
                <a:sym typeface="Cambria"/>
              </a:rPr>
              <a:t>Kevin JIOKENG</a:t>
            </a:r>
            <a:endParaRPr sz="12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08" name="Google Shape;108;p1"/>
          <p:cNvSpPr/>
          <p:nvPr/>
        </p:nvSpPr>
        <p:spPr>
          <a:xfrm>
            <a:off x="619125" y="1600200"/>
            <a:ext cx="7846500" cy="1071000"/>
          </a:xfrm>
          <a:prstGeom prst="roundRect">
            <a:avLst>
              <a:gd name="adj" fmla="val 8049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Repousser les limites de l’informatique ubiquitaire par l’utilisation des smartphones</a:t>
            </a:r>
            <a:endParaRPr sz="1500"/>
          </a:p>
        </p:txBody>
      </p:sp>
      <p:pic>
        <p:nvPicPr>
          <p:cNvPr id="109" name="Google Shape;10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3650" y="137143"/>
            <a:ext cx="1679511" cy="9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71cc09bf8_1_158"/>
          <p:cNvSpPr txBox="1">
            <a:spLocks noGrp="1"/>
          </p:cNvSpPr>
          <p:nvPr>
            <p:ph type="sldNum" idx="12"/>
          </p:nvPr>
        </p:nvSpPr>
        <p:spPr>
          <a:xfrm>
            <a:off x="8595300" y="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10</a:t>
            </a:fld>
            <a:r>
              <a:rPr lang="fr-FR"/>
              <a:t>/65</a:t>
            </a:r>
            <a:endParaRPr/>
          </a:p>
        </p:txBody>
      </p:sp>
      <p:sp>
        <p:nvSpPr>
          <p:cNvPr id="216" name="Google Shape;216;g1071cc09bf8_1_158"/>
          <p:cNvSpPr txBox="1">
            <a:spLocks noGrp="1"/>
          </p:cNvSpPr>
          <p:nvPr>
            <p:ph type="title" idx="4294967295"/>
          </p:nvPr>
        </p:nvSpPr>
        <p:spPr>
          <a:xfrm>
            <a:off x="416375" y="4403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Scénario étudié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2" name="Google Shape;222;g1071cc09bf8_1_158"/>
          <p:cNvSpPr txBox="1">
            <a:spLocks noGrp="1"/>
          </p:cNvSpPr>
          <p:nvPr>
            <p:ph type="body" idx="4294967295"/>
          </p:nvPr>
        </p:nvSpPr>
        <p:spPr>
          <a:xfrm>
            <a:off x="419850" y="1685925"/>
            <a:ext cx="58572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09999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3. 	Système de localisation en intérieur exploitant les récentes avancées du standard WiFi</a:t>
            </a:r>
            <a:endParaRPr sz="1800" b="1">
              <a:solidFill>
                <a:schemeClr val="accent5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371600" lvl="2" indent="-330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mbria"/>
              <a:buChar char="❏"/>
            </a:pPr>
            <a:r>
              <a:rPr lang="fr-FR" sz="1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Protocole FTM (</a:t>
            </a:r>
            <a:r>
              <a:rPr lang="fr-FR" sz="1600" i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Fine Time Measurement</a:t>
            </a:r>
            <a:r>
              <a:rPr lang="fr-FR" sz="1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) : calcul de distance entre deux équipements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3" name="Google Shape;223;g1071cc09bf8_1_158"/>
          <p:cNvSpPr txBox="1">
            <a:spLocks noGrp="1"/>
          </p:cNvSpPr>
          <p:nvPr>
            <p:ph type="body" idx="4294967295"/>
          </p:nvPr>
        </p:nvSpPr>
        <p:spPr>
          <a:xfrm>
            <a:off x="419850" y="3257550"/>
            <a:ext cx="5857200" cy="118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7160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mbria"/>
              <a:buChar char="❏"/>
            </a:pPr>
            <a:r>
              <a:rPr lang="fr-FR" sz="1600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Etude des performances avec cette norme</a:t>
            </a:r>
          </a:p>
          <a:p>
            <a:pPr marL="1371600" lvl="2" indent="-3302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mbria"/>
              <a:buChar char="❏"/>
            </a:pPr>
            <a:r>
              <a:rPr lang="fr-FR" sz="1600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Construction </a:t>
            </a:r>
            <a:r>
              <a:rPr lang="fr-FR" sz="16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de </a:t>
            </a:r>
            <a:r>
              <a:rPr lang="fr-FR" sz="1600" b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FUSIC</a:t>
            </a:r>
            <a:r>
              <a:rPr lang="fr-FR" sz="16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, notre solution pour maintenir une localisation précise</a:t>
            </a:r>
            <a:endParaRPr sz="16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11" name="Google Shape;217;g1071cc09bf8_1_158"/>
          <p:cNvGrpSpPr/>
          <p:nvPr/>
        </p:nvGrpSpPr>
        <p:grpSpPr>
          <a:xfrm>
            <a:off x="6526338" y="1560575"/>
            <a:ext cx="3180824" cy="3608650"/>
            <a:chOff x="6526338" y="1560575"/>
            <a:chExt cx="3180824" cy="3608650"/>
          </a:xfrm>
        </p:grpSpPr>
        <p:grpSp>
          <p:nvGrpSpPr>
            <p:cNvPr id="12" name="Google Shape;218;g1071cc09bf8_1_158"/>
            <p:cNvGrpSpPr/>
            <p:nvPr/>
          </p:nvGrpSpPr>
          <p:grpSpPr>
            <a:xfrm>
              <a:off x="6843725" y="1614525"/>
              <a:ext cx="1333500" cy="2829000"/>
              <a:chOff x="6843725" y="1614525"/>
              <a:chExt cx="1333500" cy="2829000"/>
            </a:xfrm>
          </p:grpSpPr>
          <p:sp>
            <p:nvSpPr>
              <p:cNvPr id="14" name="Google Shape;219;g1071cc09bf8_1_158"/>
              <p:cNvSpPr/>
              <p:nvPr/>
            </p:nvSpPr>
            <p:spPr>
              <a:xfrm>
                <a:off x="6843725" y="1614525"/>
                <a:ext cx="1333500" cy="2829000"/>
              </a:xfrm>
              <a:prstGeom prst="roundRect">
                <a:avLst>
                  <a:gd name="adj" fmla="val 16667"/>
                </a:avLst>
              </a:prstGeom>
              <a:solidFill>
                <a:srgbClr val="FBFBFB"/>
              </a:solidFill>
              <a:ln w="9525" cap="flat" cmpd="sng">
                <a:solidFill>
                  <a:srgbClr val="FBFBF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5" name="Google Shape;220;g1071cc09bf8_1_15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150600" y="2652825"/>
                <a:ext cx="719749" cy="752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" name="Google Shape;221;g1071cc09bf8_1_15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26338" y="1560575"/>
              <a:ext cx="3180824" cy="3608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9d1ac03c1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11</a:t>
            </a:fld>
            <a:r>
              <a:rPr lang="fr-FR"/>
              <a:t>/65</a:t>
            </a:r>
            <a:endParaRPr/>
          </a:p>
        </p:txBody>
      </p:sp>
      <p:sp>
        <p:nvSpPr>
          <p:cNvPr id="229" name="Google Shape;229;g109d1ac03c1_0_0"/>
          <p:cNvSpPr txBox="1">
            <a:spLocks noGrp="1"/>
          </p:cNvSpPr>
          <p:nvPr>
            <p:ph type="title" idx="4294967295"/>
          </p:nvPr>
        </p:nvSpPr>
        <p:spPr>
          <a:xfrm>
            <a:off x="416375" y="4403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Méthodologie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0" name="Google Shape;230;g109d1ac03c1_0_0"/>
          <p:cNvSpPr txBox="1">
            <a:spLocks noGrp="1"/>
          </p:cNvSpPr>
          <p:nvPr>
            <p:ph type="body" idx="4294967295"/>
          </p:nvPr>
        </p:nvSpPr>
        <p:spPr>
          <a:xfrm>
            <a:off x="1142250" y="1744350"/>
            <a:ext cx="5538600" cy="20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Cambria"/>
              <a:buChar char="❏"/>
            </a:pPr>
            <a:r>
              <a:rPr lang="fr-FR" sz="2200" b="1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Démarche expérimentale</a:t>
            </a:r>
            <a:endParaRPr sz="2200" b="1">
              <a:solidFill>
                <a:schemeClr val="accent5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"/>
              <a:buChar char="❏"/>
            </a:pPr>
            <a:r>
              <a:rPr lang="fr-FR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Validation des hypothèses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"/>
              <a:buChar char="❏"/>
            </a:pPr>
            <a:r>
              <a:rPr lang="fr-FR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Conception des solutions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"/>
              <a:buChar char="❏"/>
            </a:pPr>
            <a:r>
              <a:rPr lang="fr-FR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Evaluation finale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82e35726b_0_19"/>
          <p:cNvSpPr txBox="1">
            <a:spLocks noGrp="1"/>
          </p:cNvSpPr>
          <p:nvPr>
            <p:ph type="body" idx="4294967295"/>
          </p:nvPr>
        </p:nvSpPr>
        <p:spPr>
          <a:xfrm>
            <a:off x="626700" y="1303775"/>
            <a:ext cx="5556300" cy="3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9760" algn="l" rtl="0">
              <a:lnSpc>
                <a:spcPct val="100000"/>
              </a:lnSpc>
              <a:spcAft>
                <a:spcPts val="0"/>
              </a:spcAft>
              <a:buClr>
                <a:schemeClr val="accent4"/>
              </a:buClr>
              <a:buSzPts val="1800"/>
              <a:buFont typeface="Roboto"/>
              <a:buChar char="❏"/>
            </a:pPr>
            <a:r>
              <a:rPr lang="fr-FR" sz="1800" dirty="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Introduction : contexte et contributions</a:t>
            </a:r>
            <a:endParaRPr sz="1800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976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❏"/>
            </a:pPr>
            <a:r>
              <a:rPr lang="fr-FR" sz="18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HandRate</a:t>
            </a:r>
            <a:r>
              <a:rPr lang="fr-FR" sz="18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: surveillance de la fréquence cardiaque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976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B3B3B3"/>
              </a:buClr>
              <a:buSzPts val="1800"/>
              <a:buFont typeface="Roboto"/>
              <a:buChar char="❏"/>
            </a:pPr>
            <a:r>
              <a:rPr lang="fr-FR" sz="1800" dirty="0" err="1">
                <a:solidFill>
                  <a:srgbClr val="B3B3B3"/>
                </a:solidFill>
                <a:latin typeface="Cambria"/>
                <a:ea typeface="Cambria"/>
                <a:cs typeface="Cambria"/>
                <a:sym typeface="Cambria"/>
              </a:rPr>
              <a:t>HoldPass</a:t>
            </a:r>
            <a:r>
              <a:rPr lang="fr-FR" sz="1800" dirty="0">
                <a:solidFill>
                  <a:srgbClr val="B3B3B3"/>
                </a:solidFill>
                <a:latin typeface="Cambria"/>
                <a:ea typeface="Cambria"/>
                <a:cs typeface="Cambria"/>
                <a:sym typeface="Cambria"/>
              </a:rPr>
              <a:t> : authentification biométrique fondée sur l’activité cardiaque</a:t>
            </a:r>
            <a:endParaRPr sz="1800" dirty="0">
              <a:solidFill>
                <a:srgbClr val="B3B3B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976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❏"/>
            </a:pPr>
            <a:r>
              <a:rPr lang="fr-FR" sz="18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FUSIC : localisation en intérieur avec le standard </a:t>
            </a:r>
            <a:r>
              <a:rPr lang="fr-FR" sz="18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WiFi</a:t>
            </a:r>
            <a:r>
              <a:rPr lang="fr-FR" sz="18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-FTM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976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❏"/>
            </a:pPr>
            <a:r>
              <a:rPr lang="fr-FR" sz="18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Conclusion et perspectives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236" name="Google Shape;236;g1082e35726b_0_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12</a:t>
            </a:fld>
            <a:r>
              <a:rPr lang="fr-FR"/>
              <a:t>/65</a:t>
            </a:r>
            <a:endParaRPr/>
          </a:p>
        </p:txBody>
      </p:sp>
      <p:sp>
        <p:nvSpPr>
          <p:cNvPr id="237" name="Google Shape;237;g1082e35726b_0_19"/>
          <p:cNvSpPr txBox="1">
            <a:spLocks noGrp="1"/>
          </p:cNvSpPr>
          <p:nvPr>
            <p:ph type="title" idx="4294967295"/>
          </p:nvPr>
        </p:nvSpPr>
        <p:spPr>
          <a:xfrm>
            <a:off x="416375" y="5165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Plan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82e35726b_0_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13</a:t>
            </a:fld>
            <a:r>
              <a:rPr lang="fr-FR"/>
              <a:t>/65</a:t>
            </a:r>
            <a:endParaRPr/>
          </a:p>
        </p:txBody>
      </p:sp>
      <p:sp>
        <p:nvSpPr>
          <p:cNvPr id="243" name="Google Shape;243;g1082e35726b_0_27"/>
          <p:cNvSpPr txBox="1">
            <a:spLocks noGrp="1"/>
          </p:cNvSpPr>
          <p:nvPr>
            <p:ph type="title" idx="4294967295"/>
          </p:nvPr>
        </p:nvSpPr>
        <p:spPr>
          <a:xfrm>
            <a:off x="416375" y="5165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Plan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4" name="Google Shape;244;g1082e35726b_0_27"/>
          <p:cNvSpPr txBox="1">
            <a:spLocks noGrp="1"/>
          </p:cNvSpPr>
          <p:nvPr>
            <p:ph type="body" idx="4294967295"/>
          </p:nvPr>
        </p:nvSpPr>
        <p:spPr>
          <a:xfrm>
            <a:off x="626700" y="1303775"/>
            <a:ext cx="6061500" cy="3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460" algn="l" rtl="0">
              <a:lnSpc>
                <a:spcPct val="100000"/>
              </a:lnSpc>
              <a:spcAft>
                <a:spcPts val="0"/>
              </a:spcAft>
              <a:buClr>
                <a:schemeClr val="accent4"/>
              </a:buClr>
              <a:buSzPts val="2000"/>
              <a:buFont typeface="Roboto"/>
              <a:buChar char="❏"/>
            </a:pPr>
            <a:r>
              <a:rPr lang="fr-FR" sz="2000" dirty="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Introduction : contexte et contributions</a:t>
            </a:r>
            <a:endParaRPr sz="2000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"/>
              <a:buChar char="❏"/>
            </a:pPr>
            <a:r>
              <a:rPr lang="fr-FR" sz="2000" b="1" dirty="0" err="1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HandRate</a:t>
            </a:r>
            <a:r>
              <a:rPr lang="fr-FR" sz="2000" b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 : surveillance de la fréquence cardiaque avec téléphone dans la main</a:t>
            </a:r>
            <a:endParaRPr sz="2000" b="1" dirty="0">
              <a:solidFill>
                <a:schemeClr val="accent5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4246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❏"/>
            </a:pPr>
            <a:r>
              <a:rPr lang="fr-FR" sz="20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FUSIC : localisation en intérieur avec le standard </a:t>
            </a:r>
            <a:r>
              <a:rPr lang="fr-FR" sz="20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WiFi</a:t>
            </a:r>
            <a:r>
              <a:rPr lang="fr-FR" sz="20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-FTM</a:t>
            </a:r>
            <a:endParaRPr sz="20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42460" algn="l" rtl="0">
              <a:lnSpc>
                <a:spcPct val="100000"/>
              </a:lnSpc>
              <a:spcBef>
                <a:spcPts val="3000"/>
              </a:spcBef>
              <a:spcAft>
                <a:spcPts val="2000"/>
              </a:spcAft>
              <a:buClr>
                <a:schemeClr val="lt1"/>
              </a:buClr>
              <a:buSzPts val="2000"/>
              <a:buFont typeface="Roboto"/>
              <a:buChar char="❏"/>
            </a:pPr>
            <a:r>
              <a:rPr lang="fr-FR" sz="20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Conclusion et perspectives</a:t>
            </a:r>
            <a:endParaRPr sz="2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71cc09bf8_1_20"/>
          <p:cNvSpPr txBox="1">
            <a:spLocks noGrp="1"/>
          </p:cNvSpPr>
          <p:nvPr>
            <p:ph type="body" idx="4294967295"/>
          </p:nvPr>
        </p:nvSpPr>
        <p:spPr>
          <a:xfrm>
            <a:off x="648450" y="1362075"/>
            <a:ext cx="80097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❏"/>
            </a:pPr>
            <a:r>
              <a:rPr lang="fr-FR" sz="1800" b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Santé : lutte contre les maladies cardiovasculaires</a:t>
            </a:r>
            <a:endParaRPr sz="1800" b="1"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❏"/>
            </a:pPr>
            <a:r>
              <a:rPr lang="fr-FR" sz="1400">
                <a:latin typeface="Cambria"/>
                <a:ea typeface="Cambria"/>
                <a:cs typeface="Cambria"/>
                <a:sym typeface="Cambria"/>
              </a:rPr>
              <a:t>MCV : première cause de décès dans le monde</a:t>
            </a:r>
            <a:endParaRPr sz="1400" i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0" name="Google Shape;250;g1071cc09bf8_1_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14</a:t>
            </a:fld>
            <a:r>
              <a:rPr lang="fr-FR"/>
              <a:t>/65</a:t>
            </a:r>
            <a:endParaRPr/>
          </a:p>
        </p:txBody>
      </p:sp>
      <p:sp>
        <p:nvSpPr>
          <p:cNvPr id="251" name="Google Shape;251;g1071cc09bf8_1_20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HandRate : positionnement</a:t>
            </a:r>
            <a:endParaRPr/>
          </a:p>
        </p:txBody>
      </p:sp>
      <p:sp>
        <p:nvSpPr>
          <p:cNvPr id="252" name="Google Shape;252;g1071cc09bf8_1_20"/>
          <p:cNvSpPr txBox="1">
            <a:spLocks noGrp="1"/>
          </p:cNvSpPr>
          <p:nvPr>
            <p:ph type="body" idx="4294967295"/>
          </p:nvPr>
        </p:nvSpPr>
        <p:spPr>
          <a:xfrm>
            <a:off x="652875" y="2047875"/>
            <a:ext cx="80097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❏"/>
            </a:pPr>
            <a:r>
              <a:rPr lang="fr-FR" sz="1400" dirty="0">
                <a:latin typeface="Cambria"/>
                <a:ea typeface="Cambria"/>
                <a:cs typeface="Cambria"/>
                <a:sym typeface="Cambria"/>
              </a:rPr>
              <a:t>Prévention : plusieurs équipements médicaux (usage en hôpital puis à la maison)</a:t>
            </a:r>
            <a:endParaRPr sz="1400" dirty="0"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175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❏"/>
            </a:pPr>
            <a:r>
              <a:rPr lang="fr-FR" sz="1400" dirty="0">
                <a:latin typeface="Cambria"/>
                <a:ea typeface="Cambria"/>
                <a:cs typeface="Cambria"/>
                <a:sym typeface="Cambria"/>
              </a:rPr>
              <a:t>Équipements connectés récemment</a:t>
            </a:r>
            <a:endParaRPr sz="1400" i="1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3" name="Google Shape;253;g1071cc09bf8_1_20"/>
          <p:cNvSpPr txBox="1">
            <a:spLocks noGrp="1"/>
          </p:cNvSpPr>
          <p:nvPr>
            <p:ph type="body" idx="4294967295"/>
          </p:nvPr>
        </p:nvSpPr>
        <p:spPr>
          <a:xfrm>
            <a:off x="648450" y="2819400"/>
            <a:ext cx="800970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❏"/>
            </a:pPr>
            <a:r>
              <a:rPr lang="fr-FR" sz="1800" b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Approches existantes avec un smartphone</a:t>
            </a:r>
            <a:endParaRPr sz="1800" b="1"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❏"/>
            </a:pPr>
            <a:r>
              <a:rPr lang="fr-FR" sz="1400">
                <a:latin typeface="Cambria"/>
                <a:ea typeface="Cambria"/>
                <a:cs typeface="Cambria"/>
                <a:sym typeface="Cambria"/>
              </a:rPr>
              <a:t>Ajout de capteurs spécialisés</a:t>
            </a:r>
            <a:endParaRPr sz="1400" i="1" u="sng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4" name="Google Shape;254;g1071cc09bf8_1_20"/>
          <p:cNvSpPr txBox="1">
            <a:spLocks noGrp="1"/>
          </p:cNvSpPr>
          <p:nvPr>
            <p:ph type="body" idx="4294967295"/>
          </p:nvPr>
        </p:nvSpPr>
        <p:spPr>
          <a:xfrm>
            <a:off x="648450" y="3840700"/>
            <a:ext cx="8009700" cy="9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❏"/>
            </a:pPr>
            <a:r>
              <a:rPr lang="fr-FR" sz="1400" dirty="0">
                <a:latin typeface="Cambria"/>
                <a:ea typeface="Cambria"/>
                <a:cs typeface="Cambria"/>
                <a:sym typeface="Cambria"/>
              </a:rPr>
              <a:t>Utilisation de capteurs standards</a:t>
            </a:r>
            <a:endParaRPr sz="1400" dirty="0">
              <a:latin typeface="Cambria"/>
              <a:ea typeface="Cambria"/>
              <a:cs typeface="Cambria"/>
              <a:sym typeface="Cambria"/>
            </a:endParaRPr>
          </a:p>
          <a:p>
            <a:pPr marL="1371600" lvl="2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mbria"/>
              <a:buChar char="❏"/>
            </a:pPr>
            <a:r>
              <a:rPr lang="fr-FR" sz="1400" dirty="0">
                <a:latin typeface="Cambria"/>
                <a:ea typeface="Cambria"/>
                <a:cs typeface="Cambria"/>
                <a:sym typeface="Cambria"/>
              </a:rPr>
              <a:t>Caméra pour observer le volume de sang et sa constitution (PPG)</a:t>
            </a:r>
            <a:endParaRPr sz="1400" dirty="0">
              <a:latin typeface="Cambria"/>
              <a:ea typeface="Cambria"/>
              <a:cs typeface="Cambria"/>
              <a:sym typeface="Cambria"/>
            </a:endParaRPr>
          </a:p>
          <a:p>
            <a:pPr marL="1371600" lvl="2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mbria"/>
              <a:buChar char="❏"/>
            </a:pPr>
            <a:r>
              <a:rPr lang="fr-FR" sz="1400" dirty="0">
                <a:latin typeface="Cambria"/>
                <a:ea typeface="Cambria"/>
                <a:cs typeface="Cambria"/>
                <a:sym typeface="Cambria"/>
              </a:rPr>
              <a:t>Centrale inertielle avec téléphone sur poitrine ou nombril</a:t>
            </a:r>
            <a:endParaRPr sz="1400" i="1" u="sng" dirty="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5" name="Google Shape;255;g1071cc09bf8_1_20"/>
          <p:cNvSpPr txBox="1">
            <a:spLocks noGrp="1"/>
          </p:cNvSpPr>
          <p:nvPr>
            <p:ph type="body" idx="4294967295"/>
          </p:nvPr>
        </p:nvSpPr>
        <p:spPr>
          <a:xfrm>
            <a:off x="1571503" y="3468653"/>
            <a:ext cx="72024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fr-FR" sz="1400" i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-- Nécessite une modification du matériel</a:t>
            </a:r>
            <a:endParaRPr sz="1400" i="1" u="sng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6" name="Google Shape;256;g1071cc09bf8_1_20"/>
          <p:cNvSpPr txBox="1">
            <a:spLocks noGrp="1"/>
          </p:cNvSpPr>
          <p:nvPr>
            <p:ph type="body" idx="4294967295"/>
          </p:nvPr>
        </p:nvSpPr>
        <p:spPr>
          <a:xfrm>
            <a:off x="1571500" y="4646150"/>
            <a:ext cx="70398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fr-FR" sz="1400" i="1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-- Conditions d’utilisation et </a:t>
            </a:r>
            <a:r>
              <a:rPr lang="fr-FR" sz="1400" i="1" u="sng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participation active de l’utilisateur</a:t>
            </a:r>
            <a:endParaRPr sz="1400" i="1" u="sng" dirty="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71cc09bf8_1_7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15</a:t>
            </a:fld>
            <a:r>
              <a:rPr lang="fr-FR"/>
              <a:t>/65</a:t>
            </a:r>
            <a:endParaRPr/>
          </a:p>
        </p:txBody>
      </p:sp>
      <p:sp>
        <p:nvSpPr>
          <p:cNvPr id="262" name="Google Shape;262;g1071cc09bf8_1_742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HandRate</a:t>
            </a:r>
            <a:endParaRPr/>
          </a:p>
        </p:txBody>
      </p:sp>
      <p:sp>
        <p:nvSpPr>
          <p:cNvPr id="263" name="Google Shape;263;g1071cc09bf8_1_742"/>
          <p:cNvSpPr txBox="1">
            <a:spLocks noGrp="1"/>
          </p:cNvSpPr>
          <p:nvPr>
            <p:ph type="body" idx="4294967295"/>
          </p:nvPr>
        </p:nvSpPr>
        <p:spPr>
          <a:xfrm>
            <a:off x="877050" y="1638300"/>
            <a:ext cx="72765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Cambria"/>
              <a:buChar char="❏"/>
            </a:pPr>
            <a:r>
              <a:rPr lang="fr-FR" sz="2000" b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Notre solution</a:t>
            </a:r>
            <a:endParaRPr sz="2000" b="1"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❏"/>
            </a:pPr>
            <a:r>
              <a:rPr lang="fr-FR" sz="1600">
                <a:latin typeface="Cambria"/>
                <a:ea typeface="Cambria"/>
                <a:cs typeface="Cambria"/>
                <a:sym typeface="Cambria"/>
              </a:rPr>
              <a:t>Revenir à la vision de Mark Weiser : traitement transparent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64" name="Google Shape;264;g1071cc09bf8_1_742"/>
          <p:cNvSpPr txBox="1">
            <a:spLocks noGrp="1"/>
          </p:cNvSpPr>
          <p:nvPr>
            <p:ph type="body" idx="4294967295"/>
          </p:nvPr>
        </p:nvSpPr>
        <p:spPr>
          <a:xfrm>
            <a:off x="877050" y="3466650"/>
            <a:ext cx="72765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ambria"/>
              <a:buChar char="❏"/>
            </a:pPr>
            <a:r>
              <a:rPr lang="fr-FR" sz="1800" b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HandRate revisite la Balistocardiographie (BCG)</a:t>
            </a:r>
            <a:endParaRPr sz="1800" b="1"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❏"/>
            </a:pPr>
            <a:r>
              <a:rPr lang="fr-FR" sz="1600">
                <a:latin typeface="Cambria"/>
                <a:ea typeface="Cambria"/>
                <a:cs typeface="Cambria"/>
                <a:sym typeface="Cambria"/>
              </a:rPr>
              <a:t>M</a:t>
            </a:r>
            <a:r>
              <a:rPr lang="fr-FR" sz="1400">
                <a:latin typeface="Cambria"/>
                <a:ea typeface="Cambria"/>
                <a:cs typeface="Cambria"/>
                <a:sym typeface="Cambria"/>
              </a:rPr>
              <a:t>esure du mouvement du corps lors de l’activité cardiaque</a:t>
            </a:r>
            <a:endParaRPr sz="1400"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❏"/>
            </a:pPr>
            <a:r>
              <a:rPr lang="fr-FR" sz="1400">
                <a:latin typeface="Cambria"/>
                <a:ea typeface="Cambria"/>
                <a:cs typeface="Cambria"/>
                <a:sym typeface="Cambria"/>
              </a:rPr>
              <a:t>Mouvement causé par les forces de recul (en particulier pendant la systole)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65" name="Google Shape;265;g1071cc09bf8_1_742"/>
          <p:cNvSpPr txBox="1">
            <a:spLocks noGrp="1"/>
          </p:cNvSpPr>
          <p:nvPr>
            <p:ph type="body" idx="4294967295"/>
          </p:nvPr>
        </p:nvSpPr>
        <p:spPr>
          <a:xfrm>
            <a:off x="877050" y="2476500"/>
            <a:ext cx="72765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❏"/>
            </a:pPr>
            <a:r>
              <a:rPr lang="fr-FR" sz="1600">
                <a:latin typeface="Cambria"/>
                <a:ea typeface="Cambria"/>
                <a:cs typeface="Cambria"/>
                <a:sym typeface="Cambria"/>
              </a:rPr>
              <a:t>Suivi de la fréquence cardiaque sans participation active de l’utilisateur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❏"/>
            </a:pPr>
            <a:r>
              <a:rPr lang="fr-FR" sz="1600">
                <a:latin typeface="Cambria"/>
                <a:ea typeface="Cambria"/>
                <a:cs typeface="Cambria"/>
                <a:sym typeface="Cambria"/>
              </a:rPr>
              <a:t>Capteur standard : accéléromètre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9d1ac03c1_0_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16</a:t>
            </a:fld>
            <a:r>
              <a:rPr lang="fr-FR"/>
              <a:t>/65</a:t>
            </a:r>
            <a:endParaRPr/>
          </a:p>
        </p:txBody>
      </p:sp>
      <p:sp>
        <p:nvSpPr>
          <p:cNvPr id="271" name="Google Shape;271;g109d1ac03c1_0_8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HandRate</a:t>
            </a:r>
            <a:endParaRPr/>
          </a:p>
        </p:txBody>
      </p:sp>
      <p:sp>
        <p:nvSpPr>
          <p:cNvPr id="272" name="Google Shape;272;g109d1ac03c1_0_8"/>
          <p:cNvSpPr txBox="1">
            <a:spLocks noGrp="1"/>
          </p:cNvSpPr>
          <p:nvPr>
            <p:ph type="body" idx="4294967295"/>
          </p:nvPr>
        </p:nvSpPr>
        <p:spPr>
          <a:xfrm>
            <a:off x="877050" y="1576125"/>
            <a:ext cx="7276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Aft>
                <a:spcPts val="0"/>
              </a:spcAft>
              <a:buSzPts val="2200"/>
              <a:buFont typeface="Cambria"/>
              <a:buChar char="❏"/>
            </a:pPr>
            <a:r>
              <a:rPr lang="fr-FR" sz="2200" b="1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Deux questions importantes</a:t>
            </a:r>
            <a:endParaRPr sz="18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73" name="Google Shape;273;g109d1ac03c1_0_8"/>
          <p:cNvSpPr txBox="1">
            <a:spLocks noGrp="1"/>
          </p:cNvSpPr>
          <p:nvPr>
            <p:ph type="body" idx="4294967295"/>
          </p:nvPr>
        </p:nvSpPr>
        <p:spPr>
          <a:xfrm>
            <a:off x="1058700" y="3748025"/>
            <a:ext cx="72765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99999" lvl="1" indent="-3333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mbria"/>
              <a:buChar char="❏"/>
            </a:pPr>
            <a:r>
              <a:rPr lang="fr-FR" sz="1800" dirty="0">
                <a:latin typeface="Cambria"/>
                <a:ea typeface="Cambria"/>
                <a:cs typeface="Cambria"/>
                <a:sym typeface="Cambria"/>
              </a:rPr>
              <a:t>Si oui, quel système pour calculer la fréquence cardiaque sur cette base ?</a:t>
            </a:r>
            <a:endParaRPr sz="18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74" name="Google Shape;274;g109d1ac03c1_0_8"/>
          <p:cNvSpPr txBox="1">
            <a:spLocks noGrp="1"/>
          </p:cNvSpPr>
          <p:nvPr>
            <p:ph type="body" idx="4294967295"/>
          </p:nvPr>
        </p:nvSpPr>
        <p:spPr>
          <a:xfrm>
            <a:off x="1029450" y="2185725"/>
            <a:ext cx="72765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99999" lvl="1" indent="-3333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mbria"/>
              <a:buChar char="❏"/>
            </a:pPr>
            <a:r>
              <a:rPr lang="fr-FR" sz="1800" dirty="0">
                <a:latin typeface="Cambria"/>
                <a:ea typeface="Cambria"/>
                <a:cs typeface="Cambria"/>
                <a:sym typeface="Cambria"/>
              </a:rPr>
              <a:t>Est-il possible de mesurer le BCG dans la main avec un téléphone ordinaire du marché ?</a:t>
            </a:r>
            <a:br>
              <a:rPr lang="fr-FR" sz="1800" dirty="0">
                <a:latin typeface="Cambria"/>
                <a:ea typeface="Cambria"/>
                <a:cs typeface="Cambria"/>
                <a:sym typeface="Cambria"/>
              </a:rPr>
            </a:br>
            <a:r>
              <a:rPr lang="fr-FR" sz="1600" i="1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Main loin du </a:t>
            </a:r>
            <a:r>
              <a:rPr lang="fr-FR" sz="1600" i="1" dirty="0" err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coeur</a:t>
            </a:r>
            <a:r>
              <a:rPr lang="fr-FR" sz="1600" i="1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et sujette à des artéfacts de mouvements</a:t>
            </a:r>
            <a:endParaRPr sz="18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75" name="Google Shape;275;g109d1ac03c1_0_8"/>
          <p:cNvSpPr txBox="1">
            <a:spLocks noGrp="1"/>
          </p:cNvSpPr>
          <p:nvPr>
            <p:ph type="body" idx="4294967295"/>
          </p:nvPr>
        </p:nvSpPr>
        <p:spPr>
          <a:xfrm>
            <a:off x="1896900" y="3062225"/>
            <a:ext cx="72765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800" b="1" dirty="0">
                <a:latin typeface="Cambria"/>
                <a:ea typeface="Cambria"/>
                <a:cs typeface="Cambria"/>
                <a:sym typeface="Cambria"/>
              </a:rPr>
              <a:t>---&gt; Etude de faisabilité</a:t>
            </a:r>
            <a:endParaRPr sz="1800" b="1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76" name="Google Shape;276;g109d1ac03c1_0_8"/>
          <p:cNvSpPr txBox="1">
            <a:spLocks noGrp="1"/>
          </p:cNvSpPr>
          <p:nvPr>
            <p:ph type="body" idx="4294967295"/>
          </p:nvPr>
        </p:nvSpPr>
        <p:spPr>
          <a:xfrm>
            <a:off x="1896900" y="4369625"/>
            <a:ext cx="72765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800" b="1" dirty="0">
                <a:latin typeface="Cambria"/>
                <a:ea typeface="Cambria"/>
                <a:cs typeface="Cambria"/>
                <a:sym typeface="Cambria"/>
              </a:rPr>
              <a:t>---&gt; Construction du système</a:t>
            </a:r>
            <a:endParaRPr sz="1800" b="1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77" name="Google Shape;277;g109d1ac03c1_0_8"/>
          <p:cNvSpPr txBox="1">
            <a:spLocks noGrp="1"/>
          </p:cNvSpPr>
          <p:nvPr>
            <p:ph type="body" idx="4294967295"/>
          </p:nvPr>
        </p:nvSpPr>
        <p:spPr>
          <a:xfrm>
            <a:off x="1896900" y="4715950"/>
            <a:ext cx="72765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800" b="1" dirty="0">
                <a:latin typeface="Cambria"/>
                <a:ea typeface="Cambria"/>
                <a:cs typeface="Cambria"/>
                <a:sym typeface="Cambria"/>
              </a:rPr>
              <a:t>---&gt; Evaluation des performances</a:t>
            </a:r>
            <a:endParaRPr sz="1800" b="1" dirty="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876752ef4_0_49"/>
          <p:cNvSpPr txBox="1">
            <a:spLocks noGrp="1"/>
          </p:cNvSpPr>
          <p:nvPr>
            <p:ph type="ctrTitle"/>
          </p:nvPr>
        </p:nvSpPr>
        <p:spPr>
          <a:xfrm>
            <a:off x="685800" y="1771550"/>
            <a:ext cx="7772400" cy="16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dirty="0">
                <a:latin typeface="Montserrat" panose="00000500000000000000" pitchFamily="2" charset="0"/>
                <a:ea typeface="Cambria" panose="02040503050406030204" pitchFamily="18" charset="0"/>
              </a:rPr>
              <a:t>Etude de faisabilité</a:t>
            </a:r>
            <a:endParaRPr sz="3000" dirty="0">
              <a:latin typeface="Montserrat" panose="00000500000000000000" pitchFamily="2" charset="0"/>
              <a:ea typeface="Cambria" panose="02040503050406030204" pitchFamily="18" charset="0"/>
            </a:endParaRPr>
          </a:p>
        </p:txBody>
      </p:sp>
      <p:sp>
        <p:nvSpPr>
          <p:cNvPr id="295" name="Google Shape;295;g10876752ef4_0_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17</a:t>
            </a:fld>
            <a:r>
              <a:rPr lang="fr-FR"/>
              <a:t>/65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 dirty="0"/>
              <a:t>BCG dans la main : est-ce possible ?</a:t>
            </a:r>
            <a:endParaRPr dirty="0"/>
          </a:p>
        </p:txBody>
      </p:sp>
      <p:sp>
        <p:nvSpPr>
          <p:cNvPr id="301" name="Google Shape;301;p6"/>
          <p:cNvSpPr txBox="1">
            <a:spLocks noGrp="1"/>
          </p:cNvSpPr>
          <p:nvPr>
            <p:ph type="body" idx="1"/>
          </p:nvPr>
        </p:nvSpPr>
        <p:spPr>
          <a:xfrm>
            <a:off x="855300" y="1574418"/>
            <a:ext cx="7433400" cy="41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151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❏"/>
            </a:pPr>
            <a:r>
              <a:rPr lang="fr-FR" sz="1800" b="1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La réponse théorique</a:t>
            </a:r>
            <a:endParaRPr sz="1600" i="1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2" name="Google Shape;302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18</a:t>
            </a:fld>
            <a:r>
              <a:rPr lang="fr-FR"/>
              <a:t>/65</a:t>
            </a:r>
            <a:endParaRPr/>
          </a:p>
        </p:txBody>
      </p:sp>
      <p:sp>
        <p:nvSpPr>
          <p:cNvPr id="303" name="Google Shape;303;p6"/>
          <p:cNvSpPr txBox="1">
            <a:spLocks noGrp="1"/>
          </p:cNvSpPr>
          <p:nvPr>
            <p:ph type="body" idx="1"/>
          </p:nvPr>
        </p:nvSpPr>
        <p:spPr>
          <a:xfrm>
            <a:off x="857225" y="2064650"/>
            <a:ext cx="7433400" cy="11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−"/>
            </a:pP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Les accéléromètres des smartphones sont capables de mesurer des mouvements très faibles</a:t>
            </a:r>
            <a:endParaRPr sz="16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371600" lvl="2" indent="-33020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■"/>
            </a:pP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Valeur typique de la sensibilité : 2 x 10</a:t>
            </a:r>
            <a:r>
              <a:rPr lang="fr-FR" sz="1600" baseline="300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-3</a:t>
            </a: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m.s</a:t>
            </a:r>
            <a:r>
              <a:rPr lang="fr-FR" sz="1600" baseline="300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-2</a:t>
            </a:r>
            <a:endParaRPr sz="1600" i="1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4" name="Google Shape;304;p6"/>
          <p:cNvSpPr txBox="1">
            <a:spLocks noGrp="1"/>
          </p:cNvSpPr>
          <p:nvPr>
            <p:ph type="body" idx="1"/>
          </p:nvPr>
        </p:nvSpPr>
        <p:spPr>
          <a:xfrm>
            <a:off x="855300" y="3378000"/>
            <a:ext cx="7433400" cy="11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−"/>
            </a:pP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Moyenne des pics dans notre jeu de données : </a:t>
            </a:r>
            <a:r>
              <a:rPr lang="fr-FR" sz="16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9 x 10</a:t>
            </a:r>
            <a:r>
              <a:rPr lang="fr-FR" sz="1600" b="1" baseline="300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-2</a:t>
            </a:r>
            <a:r>
              <a:rPr lang="fr-FR" sz="16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m.s</a:t>
            </a:r>
            <a:r>
              <a:rPr lang="fr-FR" sz="1600" b="1" baseline="300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-2 </a:t>
            </a:r>
            <a:endParaRPr sz="1600" b="1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371600" lvl="2" indent="-33020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■"/>
            </a:pPr>
            <a:r>
              <a:rPr lang="fr-FR" sz="1600" i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U</a:t>
            </a:r>
            <a:r>
              <a:rPr lang="fr-FR" sz="1600" i="1" dirty="0" smtClea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n </a:t>
            </a:r>
            <a:r>
              <a:rPr lang="fr-FR" sz="1600" i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ordre de grandeur </a:t>
            </a:r>
            <a:r>
              <a:rPr lang="fr-FR" sz="1600" i="1" dirty="0" smtClea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supérieur </a:t>
            </a:r>
            <a:r>
              <a:rPr lang="fr-FR" sz="1600" i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au niveau de bruit des accéléromètres (2 x 10</a:t>
            </a:r>
            <a:r>
              <a:rPr lang="fr-FR" sz="1600" i="1" baseline="300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-2</a:t>
            </a:r>
            <a:r>
              <a:rPr lang="fr-FR" sz="1600" i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m.s</a:t>
            </a:r>
            <a:r>
              <a:rPr lang="fr-FR" sz="1600" i="1" baseline="300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-2</a:t>
            </a:r>
            <a:r>
              <a:rPr lang="fr-FR" sz="1600" i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1600" i="1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31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5425" y="2382850"/>
            <a:ext cx="3836758" cy="271077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7"/>
          <p:cNvSpPr txBox="1">
            <a:spLocks noGrp="1"/>
          </p:cNvSpPr>
          <p:nvPr>
            <p:ph type="body" idx="1"/>
          </p:nvPr>
        </p:nvSpPr>
        <p:spPr>
          <a:xfrm>
            <a:off x="613214" y="1430150"/>
            <a:ext cx="4459486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151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❏"/>
            </a:pPr>
            <a:r>
              <a:rPr lang="fr-FR" sz="1800" b="1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Etude expérimentale</a:t>
            </a:r>
            <a:endParaRPr sz="18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lvl="1" indent="-350986" algn="l" rtl="0">
              <a:lnSpc>
                <a:spcPct val="100000"/>
              </a:lnSpc>
              <a:spcBef>
                <a:spcPts val="127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−"/>
            </a:pP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Collecte de plusieurs signaux : 30s par session de mesure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lvl="1" indent="-350986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−"/>
            </a:pP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Dans la main VS au niveau du nombril (référence)</a:t>
            </a:r>
            <a:endParaRPr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2400"/>
              <a:buNone/>
            </a:pPr>
            <a:endParaRPr sz="2800" dirty="0"/>
          </a:p>
        </p:txBody>
      </p:sp>
      <p:sp>
        <p:nvSpPr>
          <p:cNvPr id="310" name="Google Shape;310;p7"/>
          <p:cNvSpPr txBox="1"/>
          <p:nvPr/>
        </p:nvSpPr>
        <p:spPr>
          <a:xfrm>
            <a:off x="1192525" y="4464050"/>
            <a:ext cx="39981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-FR" sz="900" b="0" i="1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[1] R. Mohamed and M. Youssef, “Heartsense: Ubiquitous Accurate Multi-Modal Fusion-based Heart Rate Estimation Using Smartphones” ACM IMWUT, 2017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"/>
          <p:cNvSpPr txBox="1">
            <a:spLocks noGrp="1"/>
          </p:cNvSpPr>
          <p:nvPr>
            <p:ph type="sldNum" idx="12"/>
          </p:nvPr>
        </p:nvSpPr>
        <p:spPr>
          <a:xfrm>
            <a:off x="8595300" y="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19</a:t>
            </a:fld>
            <a:r>
              <a:rPr lang="fr-FR" dirty="0"/>
              <a:t>/65</a:t>
            </a:r>
            <a:endParaRPr dirty="0"/>
          </a:p>
        </p:txBody>
      </p:sp>
      <p:sp>
        <p:nvSpPr>
          <p:cNvPr id="313" name="Google Shape;313;p7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/>
              <a:t>BCG dans la main : est-ce possible ?</a:t>
            </a:r>
            <a:endParaRPr/>
          </a:p>
        </p:txBody>
      </p:sp>
      <p:sp>
        <p:nvSpPr>
          <p:cNvPr id="314" name="Google Shape;314;p7"/>
          <p:cNvSpPr txBox="1">
            <a:spLocks noGrp="1"/>
          </p:cNvSpPr>
          <p:nvPr>
            <p:ph type="body" idx="1"/>
          </p:nvPr>
        </p:nvSpPr>
        <p:spPr>
          <a:xfrm>
            <a:off x="626700" y="3354200"/>
            <a:ext cx="44460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64000" lvl="1" indent="-350986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−"/>
            </a:pPr>
            <a:r>
              <a:rPr lang="fr-FR" sz="14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Analyse dans le domaine fréquentiel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9999" lvl="0" indent="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None/>
            </a:pP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Calcul de la qualité du signal : métrique </a:t>
            </a:r>
            <a:r>
              <a:rPr lang="fr-FR" sz="14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Q</a:t>
            </a:r>
            <a:r>
              <a:rPr lang="fr-FR" sz="1400" baseline="-250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kurt</a:t>
            </a:r>
            <a:r>
              <a:rPr lang="fr-FR" sz="1400" baseline="-250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0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[1]</a:t>
            </a: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fr-FR" sz="1200" i="1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Plus c’est grand, meilleure est la qualité du signal</a:t>
            </a:r>
            <a:endParaRPr sz="2800" dirty="0"/>
          </a:p>
        </p:txBody>
      </p:sp>
      <p:sp>
        <p:nvSpPr>
          <p:cNvPr id="315" name="Google Shape;315;p7"/>
          <p:cNvSpPr/>
          <p:nvPr/>
        </p:nvSpPr>
        <p:spPr>
          <a:xfrm>
            <a:off x="6643661" y="3383991"/>
            <a:ext cx="2390700" cy="1454700"/>
          </a:xfrm>
          <a:prstGeom prst="ellipse">
            <a:avLst/>
          </a:prstGeom>
          <a:solidFill>
            <a:srgbClr val="FF0000">
              <a:alpha val="25140"/>
            </a:srgbClr>
          </a:solidFill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7"/>
          <p:cNvSpPr/>
          <p:nvPr/>
        </p:nvSpPr>
        <p:spPr>
          <a:xfrm>
            <a:off x="5713557" y="2449502"/>
            <a:ext cx="1142400" cy="2542800"/>
          </a:xfrm>
          <a:prstGeom prst="ellipse">
            <a:avLst/>
          </a:prstGeom>
          <a:solidFill>
            <a:srgbClr val="004591">
              <a:alpha val="29049"/>
            </a:srgbClr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7"/>
          <p:cNvSpPr txBox="1"/>
          <p:nvPr/>
        </p:nvSpPr>
        <p:spPr>
          <a:xfrm>
            <a:off x="6929050" y="3954325"/>
            <a:ext cx="1948800" cy="2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000" tIns="18000" rIns="18000" bIns="18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-FR" sz="1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Signaux de bonne qualité</a:t>
            </a:r>
            <a:endParaRPr sz="1200" b="1" u="none" strike="noStrike" cap="none">
              <a:solidFill>
                <a:srgbClr val="C00000"/>
              </a:solidFill>
            </a:endParaRPr>
          </a:p>
        </p:txBody>
      </p:sp>
      <p:sp>
        <p:nvSpPr>
          <p:cNvPr id="318" name="Google Shape;318;p7"/>
          <p:cNvSpPr txBox="1"/>
          <p:nvPr/>
        </p:nvSpPr>
        <p:spPr>
          <a:xfrm>
            <a:off x="5713450" y="3573325"/>
            <a:ext cx="11424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000" tIns="18000" rIns="18000" bIns="18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-FR" sz="1100" b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Signaux de qualité médiocre</a:t>
            </a:r>
            <a:endParaRPr sz="1100" b="1" u="none" strike="noStrike" cap="none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>
            <a:spLocks noGrp="1"/>
          </p:cNvSpPr>
          <p:nvPr>
            <p:ph type="title" idx="4294967295"/>
          </p:nvPr>
        </p:nvSpPr>
        <p:spPr>
          <a:xfrm>
            <a:off x="416375" y="4403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 dirty="0">
                <a:solidFill>
                  <a:schemeClr val="lt1"/>
                </a:solidFill>
              </a:rPr>
              <a:t>Contexte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5" name="Google Shape;115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2</a:t>
            </a:fld>
            <a:r>
              <a:rPr lang="fr-FR"/>
              <a:t>/65</a:t>
            </a:r>
            <a:endParaRPr/>
          </a:p>
        </p:txBody>
      </p:sp>
      <p:cxnSp>
        <p:nvCxnSpPr>
          <p:cNvPr id="116" name="Google Shape;116;p2"/>
          <p:cNvCxnSpPr/>
          <p:nvPr/>
        </p:nvCxnSpPr>
        <p:spPr>
          <a:xfrm rot="10800000">
            <a:off x="1429550" y="1100500"/>
            <a:ext cx="17700" cy="1096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17" name="Google Shape;117;p2"/>
          <p:cNvSpPr txBox="1">
            <a:spLocks noGrp="1"/>
          </p:cNvSpPr>
          <p:nvPr>
            <p:ph type="body" idx="4294967295"/>
          </p:nvPr>
        </p:nvSpPr>
        <p:spPr>
          <a:xfrm>
            <a:off x="649675" y="2050040"/>
            <a:ext cx="6222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1991</a:t>
            </a:r>
            <a:endParaRPr sz="9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8" name="Google Shape;118;p2"/>
          <p:cNvSpPr txBox="1">
            <a:spLocks noGrp="1"/>
          </p:cNvSpPr>
          <p:nvPr>
            <p:ph type="body" idx="4294967295"/>
          </p:nvPr>
        </p:nvSpPr>
        <p:spPr>
          <a:xfrm>
            <a:off x="1652975" y="1941981"/>
            <a:ext cx="6456000" cy="1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Mark Weiser : vision d’un monde connecté et intelligent</a:t>
            </a:r>
            <a:endParaRPr sz="1800" b="1" dirty="0">
              <a:solidFill>
                <a:schemeClr val="accent5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mbria"/>
              <a:buChar char="❏"/>
            </a:pPr>
            <a:r>
              <a:rPr lang="fr-FR" sz="14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Equipements informatiques intégrés dans l’environnement</a:t>
            </a:r>
            <a:endParaRPr sz="1400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mbria"/>
              <a:buChar char="❏"/>
            </a:pPr>
            <a:r>
              <a:rPr lang="fr-FR" sz="14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De façon transparente</a:t>
            </a:r>
            <a:endParaRPr sz="1400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mbria"/>
              <a:buChar char="❏"/>
            </a:pPr>
            <a:r>
              <a:rPr lang="fr-FR" sz="14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Services partout où nous nous trouvons</a:t>
            </a:r>
            <a:endParaRPr sz="1400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9" name="Google Shape;119;p2"/>
          <p:cNvSpPr txBox="1">
            <a:spLocks noGrp="1"/>
          </p:cNvSpPr>
          <p:nvPr>
            <p:ph type="body" idx="4294967295"/>
          </p:nvPr>
        </p:nvSpPr>
        <p:spPr>
          <a:xfrm>
            <a:off x="2186375" y="3728755"/>
            <a:ext cx="51579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i="1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Specialized elements of hardware and software, connected by wires, radio waves and infrared, will be so ubiquitous that no one will notice their presence.</a:t>
            </a:r>
            <a:endParaRPr sz="1400" i="1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0" name="Google Shape;120;p2"/>
          <p:cNvSpPr txBox="1">
            <a:spLocks noGrp="1"/>
          </p:cNvSpPr>
          <p:nvPr>
            <p:ph type="body" idx="4294967295"/>
          </p:nvPr>
        </p:nvSpPr>
        <p:spPr>
          <a:xfrm>
            <a:off x="1973975" y="3546980"/>
            <a:ext cx="2886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“</a:t>
            </a:r>
            <a:endParaRPr sz="40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1" name="Google Shape;121;p2"/>
          <p:cNvSpPr/>
          <p:nvPr/>
        </p:nvSpPr>
        <p:spPr>
          <a:xfrm>
            <a:off x="1365369" y="2106550"/>
            <a:ext cx="151200" cy="145800"/>
          </a:xfrm>
          <a:prstGeom prst="flowChartConnector">
            <a:avLst/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8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 sz="2400" dirty="0"/>
              <a:t>BCG dans la main : </a:t>
            </a:r>
            <a:r>
              <a:rPr lang="fr-FR" sz="2400" dirty="0" smtClean="0"/>
              <a:t>opportunités </a:t>
            </a:r>
            <a:r>
              <a:rPr lang="fr-FR" sz="2400" dirty="0"/>
              <a:t>et défis</a:t>
            </a:r>
            <a:endParaRPr sz="2400" dirty="0"/>
          </a:p>
        </p:txBody>
      </p:sp>
      <p:sp>
        <p:nvSpPr>
          <p:cNvPr id="324" name="Google Shape;324;p8"/>
          <p:cNvSpPr txBox="1">
            <a:spLocks noGrp="1"/>
          </p:cNvSpPr>
          <p:nvPr>
            <p:ph type="body" idx="1"/>
          </p:nvPr>
        </p:nvSpPr>
        <p:spPr>
          <a:xfrm>
            <a:off x="855300" y="1887348"/>
            <a:ext cx="74334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87790" lvl="0" indent="-292100" algn="l" rtl="0">
              <a:lnSpc>
                <a:spcPct val="115000"/>
              </a:lnSpc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fr-FR" sz="1800" dirty="0">
                <a:latin typeface="Cambria"/>
                <a:ea typeface="Cambria"/>
                <a:cs typeface="Cambria"/>
                <a:sym typeface="Cambria"/>
              </a:rPr>
              <a:t>Le signal </a:t>
            </a:r>
            <a:r>
              <a:rPr lang="fr-FR" sz="18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BCG peut </a:t>
            </a:r>
            <a:r>
              <a:rPr lang="fr-FR" sz="1800" dirty="0">
                <a:latin typeface="Cambria"/>
                <a:ea typeface="Cambria"/>
                <a:cs typeface="Cambria"/>
                <a:sym typeface="Cambria"/>
              </a:rPr>
              <a:t>être mesuré dans la main avec l’accéléromètre d’un téléphone du marché</a:t>
            </a:r>
            <a:endParaRPr sz="1800" dirty="0"/>
          </a:p>
        </p:txBody>
      </p:sp>
      <p:sp>
        <p:nvSpPr>
          <p:cNvPr id="325" name="Google Shape;325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20</a:t>
            </a:fld>
            <a:r>
              <a:rPr lang="fr-FR" dirty="0"/>
              <a:t>/65</a:t>
            </a:r>
            <a:endParaRPr dirty="0"/>
          </a:p>
        </p:txBody>
      </p:sp>
      <p:sp>
        <p:nvSpPr>
          <p:cNvPr id="326" name="Google Shape;326;p8"/>
          <p:cNvSpPr txBox="1">
            <a:spLocks noGrp="1"/>
          </p:cNvSpPr>
          <p:nvPr>
            <p:ph type="body" idx="1"/>
          </p:nvPr>
        </p:nvSpPr>
        <p:spPr>
          <a:xfrm>
            <a:off x="855300" y="3105150"/>
            <a:ext cx="69363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87789" lvl="0" indent="-292100" algn="l" rtl="0">
              <a:lnSpc>
                <a:spcPct val="115000"/>
              </a:lnSpc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fr-FR" sz="1800" dirty="0">
                <a:latin typeface="Cambria"/>
                <a:ea typeface="Cambria"/>
                <a:cs typeface="Cambria"/>
                <a:sym typeface="Cambria"/>
              </a:rPr>
              <a:t>Mais ce signal peut être de mauvaise qualité, rendant le calcul de la fréquence cardiaque difficile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876752ef4_0_54"/>
          <p:cNvSpPr txBox="1">
            <a:spLocks noGrp="1"/>
          </p:cNvSpPr>
          <p:nvPr>
            <p:ph type="ctrTitle"/>
          </p:nvPr>
        </p:nvSpPr>
        <p:spPr>
          <a:xfrm>
            <a:off x="685800" y="1771550"/>
            <a:ext cx="7772400" cy="16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dirty="0" err="1"/>
              <a:t>HandRate</a:t>
            </a:r>
            <a:r>
              <a:rPr lang="fr-FR" sz="3000" dirty="0"/>
              <a:t> : notre système</a:t>
            </a:r>
            <a:endParaRPr sz="3000" dirty="0"/>
          </a:p>
        </p:txBody>
      </p:sp>
      <p:sp>
        <p:nvSpPr>
          <p:cNvPr id="332" name="Google Shape;332;g10876752ef4_0_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21</a:t>
            </a:fld>
            <a:r>
              <a:rPr lang="fr-FR"/>
              <a:t>/65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0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/>
              <a:t>HandRate : notre système</a:t>
            </a:r>
            <a:endParaRPr/>
          </a:p>
        </p:txBody>
      </p:sp>
      <p:sp>
        <p:nvSpPr>
          <p:cNvPr id="338" name="Google Shape;338;p10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151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❏"/>
            </a:pPr>
            <a:r>
              <a:rPr lang="fr-FR" sz="1600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Deux modules principaux</a:t>
            </a:r>
            <a:endParaRPr sz="1600" b="1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❏"/>
            </a:pPr>
            <a:r>
              <a:rPr lang="fr-FR" sz="16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Traitement du signal</a:t>
            </a:r>
            <a:endParaRPr sz="16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❏"/>
            </a:pPr>
            <a:r>
              <a:rPr lang="fr-FR" sz="16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Identification des battements de coeur</a:t>
            </a:r>
            <a:endParaRPr sz="16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39" name="Google Shape;339;p10"/>
          <p:cNvPicPr preferRelativeResize="0"/>
          <p:nvPr/>
        </p:nvPicPr>
        <p:blipFill rotWithShape="1">
          <a:blip r:embed="rId3">
            <a:alphaModFix/>
          </a:blip>
          <a:srcRect l="606"/>
          <a:stretch/>
        </p:blipFill>
        <p:spPr>
          <a:xfrm>
            <a:off x="198585" y="3107652"/>
            <a:ext cx="8696033" cy="157723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22</a:t>
            </a:fld>
            <a:r>
              <a:rPr lang="fr-FR"/>
              <a:t>/65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1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/>
              <a:t>Prétraitement</a:t>
            </a:r>
            <a:endParaRPr/>
          </a:p>
        </p:txBody>
      </p:sp>
      <p:sp>
        <p:nvSpPr>
          <p:cNvPr id="346" name="Google Shape;346;p11"/>
          <p:cNvSpPr/>
          <p:nvPr/>
        </p:nvSpPr>
        <p:spPr>
          <a:xfrm>
            <a:off x="6867700" y="2958242"/>
            <a:ext cx="2005800" cy="495000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Débruitage</a:t>
            </a:r>
            <a:endParaRPr sz="16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47" name="Google Shape;347;p11"/>
          <p:cNvSpPr/>
          <p:nvPr/>
        </p:nvSpPr>
        <p:spPr>
          <a:xfrm>
            <a:off x="4747743" y="2958242"/>
            <a:ext cx="2262300" cy="495000"/>
          </a:xfrm>
          <a:prstGeom prst="homePlate">
            <a:avLst>
              <a:gd name="adj" fmla="val 32030"/>
            </a:avLst>
          </a:prstGeom>
          <a:solidFill>
            <a:schemeClr val="accent5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Normalisation</a:t>
            </a:r>
            <a:endParaRPr sz="16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48" name="Google Shape;348;p11"/>
          <p:cNvSpPr/>
          <p:nvPr/>
        </p:nvSpPr>
        <p:spPr>
          <a:xfrm>
            <a:off x="2627701" y="2958242"/>
            <a:ext cx="2262300" cy="4950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Re</a:t>
            </a:r>
            <a:r>
              <a:rPr lang="fr-FR" sz="16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-échantillonage</a:t>
            </a:r>
            <a:endParaRPr sz="16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49" name="Google Shape;349;p11"/>
          <p:cNvSpPr/>
          <p:nvPr/>
        </p:nvSpPr>
        <p:spPr>
          <a:xfrm>
            <a:off x="507750" y="2958250"/>
            <a:ext cx="2291700" cy="495000"/>
          </a:xfrm>
          <a:prstGeom prst="homePlate">
            <a:avLst>
              <a:gd name="adj" fmla="val 32030"/>
            </a:avLst>
          </a:prstGeom>
          <a:solidFill>
            <a:srgbClr val="00459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Filt</a:t>
            </a:r>
            <a:r>
              <a:rPr lang="fr-FR" sz="16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rage</a:t>
            </a:r>
            <a:endParaRPr sz="16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0" name="Google Shape;350;p11"/>
          <p:cNvSpPr/>
          <p:nvPr/>
        </p:nvSpPr>
        <p:spPr>
          <a:xfrm>
            <a:off x="0" y="2653442"/>
            <a:ext cx="682200" cy="495000"/>
          </a:xfrm>
          <a:prstGeom prst="homePlate">
            <a:avLst>
              <a:gd name="adj" fmla="val 3203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1566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1" name="Google Shape;351;p11"/>
          <p:cNvCxnSpPr/>
          <p:nvPr/>
        </p:nvCxnSpPr>
        <p:spPr>
          <a:xfrm flipV="1">
            <a:off x="823178" y="2489200"/>
            <a:ext cx="3389" cy="499932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52" name="Google Shape;352;p11"/>
          <p:cNvSpPr txBox="1"/>
          <p:nvPr/>
        </p:nvSpPr>
        <p:spPr>
          <a:xfrm>
            <a:off x="773793" y="1911949"/>
            <a:ext cx="20760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dirty="0">
                <a:solidFill>
                  <a:srgbClr val="415665"/>
                </a:solidFill>
                <a:latin typeface="Cambria"/>
                <a:ea typeface="Cambria"/>
                <a:cs typeface="Cambria"/>
                <a:sym typeface="Cambria"/>
              </a:rPr>
              <a:t>Filtrage des signaux trop faibles ou trop forts</a:t>
            </a:r>
            <a:endParaRPr b="0" i="0" u="none" strike="noStrike" cap="none" dirty="0">
              <a:solidFill>
                <a:srgbClr val="41566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4" name="Google Shape;354;p11"/>
          <p:cNvSpPr txBox="1"/>
          <p:nvPr/>
        </p:nvSpPr>
        <p:spPr>
          <a:xfrm>
            <a:off x="5021350" y="1786075"/>
            <a:ext cx="18462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b="0" i="0" u="none" strike="noStrike" cap="none" dirty="0">
                <a:solidFill>
                  <a:srgbClr val="415665"/>
                </a:solidFill>
                <a:latin typeface="Cambria"/>
                <a:ea typeface="Cambria"/>
                <a:cs typeface="Cambria"/>
                <a:sym typeface="Cambria"/>
              </a:rPr>
              <a:t>--&gt; </a:t>
            </a:r>
            <a:r>
              <a:rPr lang="fr-FR" dirty="0">
                <a:solidFill>
                  <a:srgbClr val="415665"/>
                </a:solidFill>
                <a:latin typeface="Cambria"/>
                <a:ea typeface="Cambria"/>
                <a:cs typeface="Cambria"/>
                <a:sym typeface="Cambria"/>
              </a:rPr>
              <a:t>Dans la plage</a:t>
            </a:r>
            <a:r>
              <a:rPr lang="fr-FR" b="0" i="0" u="none" strike="noStrike" cap="none" dirty="0">
                <a:solidFill>
                  <a:srgbClr val="415665"/>
                </a:solidFill>
                <a:latin typeface="Cambria"/>
                <a:ea typeface="Cambria"/>
                <a:cs typeface="Cambria"/>
                <a:sym typeface="Cambria"/>
              </a:rPr>
              <a:t> [-1, 1]</a:t>
            </a:r>
            <a:endParaRPr b="0" i="0" u="none" strike="noStrike" cap="none" dirty="0">
              <a:solidFill>
                <a:srgbClr val="41566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6" name="Google Shape;356;p11"/>
          <p:cNvSpPr txBox="1"/>
          <p:nvPr/>
        </p:nvSpPr>
        <p:spPr>
          <a:xfrm>
            <a:off x="2890454" y="3946108"/>
            <a:ext cx="13377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b="0" i="0" u="none" strike="noStrike" cap="none" dirty="0">
                <a:solidFill>
                  <a:srgbClr val="415665"/>
                </a:solidFill>
                <a:latin typeface="Cambria"/>
                <a:ea typeface="Cambria"/>
                <a:cs typeface="Cambria"/>
                <a:sym typeface="Cambria"/>
              </a:rPr>
              <a:t>--&gt; </a:t>
            </a:r>
            <a:r>
              <a:rPr lang="fr-FR" b="0" i="0" u="none" strike="noStrike" cap="none" dirty="0" err="1">
                <a:solidFill>
                  <a:srgbClr val="415665"/>
                </a:solidFill>
                <a:latin typeface="Cambria"/>
                <a:ea typeface="Cambria"/>
                <a:cs typeface="Cambria"/>
                <a:sym typeface="Cambria"/>
              </a:rPr>
              <a:t>Fs</a:t>
            </a:r>
            <a:r>
              <a:rPr lang="fr-FR" b="0" i="0" u="none" strike="noStrike" cap="none" dirty="0">
                <a:solidFill>
                  <a:srgbClr val="415665"/>
                </a:solidFill>
                <a:latin typeface="Cambria"/>
                <a:ea typeface="Cambria"/>
                <a:cs typeface="Cambria"/>
                <a:sym typeface="Cambria"/>
              </a:rPr>
              <a:t> = 100Hz</a:t>
            </a:r>
            <a:endParaRPr b="0" i="0" u="none" strike="noStrike" cap="none" dirty="0">
              <a:solidFill>
                <a:srgbClr val="41566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8" name="Google Shape;358;p11"/>
          <p:cNvSpPr txBox="1"/>
          <p:nvPr/>
        </p:nvSpPr>
        <p:spPr>
          <a:xfrm>
            <a:off x="7137862" y="3971508"/>
            <a:ext cx="13377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dirty="0">
                <a:solidFill>
                  <a:srgbClr val="415665"/>
                </a:solidFill>
                <a:latin typeface="Cambria"/>
                <a:ea typeface="Cambria"/>
                <a:cs typeface="Cambria"/>
                <a:sym typeface="Cambria"/>
              </a:rPr>
              <a:t>Réduction du bruit</a:t>
            </a:r>
            <a:endParaRPr b="0" i="0" u="none" strike="noStrike" cap="none" dirty="0">
              <a:solidFill>
                <a:srgbClr val="41566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9" name="Google Shape;359;p11"/>
          <p:cNvSpPr txBox="1"/>
          <p:nvPr/>
        </p:nvSpPr>
        <p:spPr>
          <a:xfrm>
            <a:off x="723450" y="4223075"/>
            <a:ext cx="52203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❏"/>
            </a:pPr>
            <a:r>
              <a:rPr lang="fr-FR" sz="16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Appliqué sur chacun des 3 axes indépendamment</a:t>
            </a:r>
            <a:endParaRPr sz="1600" b="0" i="0" u="none" strike="noStrike" cap="none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41566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60" name="Google Shape;360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23</a:t>
            </a:fld>
            <a:r>
              <a:rPr lang="fr-FR"/>
              <a:t>/65</a:t>
            </a:r>
            <a:endParaRPr/>
          </a:p>
        </p:txBody>
      </p:sp>
      <p:sp>
        <p:nvSpPr>
          <p:cNvPr id="18" name="Google Shape;359;p11"/>
          <p:cNvSpPr txBox="1"/>
          <p:nvPr/>
        </p:nvSpPr>
        <p:spPr>
          <a:xfrm>
            <a:off x="602800" y="1188499"/>
            <a:ext cx="709975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❏"/>
            </a:pPr>
            <a:r>
              <a:rPr lang="fr-FR" sz="1600" b="1" i="0" u="none" strike="noStrike" cap="none" dirty="0" smtClea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Objectif :</a:t>
            </a:r>
            <a:r>
              <a:rPr lang="fr-FR" sz="1600" b="0" i="0" u="none" strike="noStrike" cap="none" dirty="0" smtClea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supprimer les caractéristiques spécifiques au matériel et se focaliser sur la forme du signal</a:t>
            </a:r>
            <a:endParaRPr sz="1600" b="0" i="0" u="none" strike="noStrike" cap="none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41566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21" name="Google Shape;351;p11"/>
          <p:cNvCxnSpPr/>
          <p:nvPr/>
        </p:nvCxnSpPr>
        <p:spPr>
          <a:xfrm flipV="1">
            <a:off x="5051654" y="2489200"/>
            <a:ext cx="3389" cy="499932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2" name="Google Shape;351;p11"/>
          <p:cNvCxnSpPr/>
          <p:nvPr/>
        </p:nvCxnSpPr>
        <p:spPr>
          <a:xfrm flipV="1">
            <a:off x="2931352" y="3404833"/>
            <a:ext cx="3389" cy="499932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3" name="Google Shape;351;p11"/>
          <p:cNvCxnSpPr/>
          <p:nvPr/>
        </p:nvCxnSpPr>
        <p:spPr>
          <a:xfrm flipV="1">
            <a:off x="7169348" y="3398722"/>
            <a:ext cx="3389" cy="499932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2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 sz="2800"/>
              <a:t>Recomposition du signal</a:t>
            </a:r>
            <a:endParaRPr sz="2800"/>
          </a:p>
        </p:txBody>
      </p:sp>
      <p:sp>
        <p:nvSpPr>
          <p:cNvPr id="366" name="Google Shape;366;p12"/>
          <p:cNvSpPr txBox="1">
            <a:spLocks noGrp="1"/>
          </p:cNvSpPr>
          <p:nvPr>
            <p:ph type="body" idx="1"/>
          </p:nvPr>
        </p:nvSpPr>
        <p:spPr>
          <a:xfrm>
            <a:off x="855300" y="1658750"/>
            <a:ext cx="74334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88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mbria"/>
              <a:buChar char="❏"/>
            </a:pP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Problème : l’axe qui capture le mieux le signal dépend de la façon dont l’utilisateur tient le téléphone</a:t>
            </a:r>
            <a:endParaRPr sz="16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67" name="Google Shape;367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24</a:t>
            </a:fld>
            <a:r>
              <a:rPr lang="fr-FR"/>
              <a:t>/65</a:t>
            </a:r>
            <a:endParaRPr/>
          </a:p>
        </p:txBody>
      </p:sp>
      <p:sp>
        <p:nvSpPr>
          <p:cNvPr id="368" name="Google Shape;368;p12"/>
          <p:cNvSpPr txBox="1">
            <a:spLocks noGrp="1"/>
          </p:cNvSpPr>
          <p:nvPr>
            <p:ph type="body" idx="1"/>
          </p:nvPr>
        </p:nvSpPr>
        <p:spPr>
          <a:xfrm>
            <a:off x="855300" y="2624767"/>
            <a:ext cx="74334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8810" algn="l" rtl="0">
              <a:lnSpc>
                <a:spcPct val="100000"/>
              </a:lnSpc>
              <a:spcAft>
                <a:spcPts val="0"/>
              </a:spcAft>
              <a:buClr>
                <a:srgbClr val="434343"/>
              </a:buClr>
              <a:buSzPts val="1600"/>
              <a:buFont typeface="Cambria"/>
              <a:buChar char="❏"/>
            </a:pP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Deux approches possibles :</a:t>
            </a:r>
            <a:endParaRPr sz="16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864000" lvl="1" indent="-36368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−"/>
            </a:pP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Traiter (chacun des axes) + Combiner (les résultats)</a:t>
            </a:r>
            <a:endParaRPr sz="16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864000" lvl="1" indent="-36368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−"/>
            </a:pPr>
            <a:r>
              <a:rPr lang="fr-FR" sz="16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Combiner (les axes) + Traiter (le signal 1D résultant)</a:t>
            </a:r>
            <a:endParaRPr sz="1600" i="1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69" name="Google Shape;369;p12"/>
          <p:cNvSpPr txBox="1">
            <a:spLocks noGrp="1"/>
          </p:cNvSpPr>
          <p:nvPr>
            <p:ph type="body" idx="1"/>
          </p:nvPr>
        </p:nvSpPr>
        <p:spPr>
          <a:xfrm>
            <a:off x="855300" y="3872450"/>
            <a:ext cx="74334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8810" algn="l" rtl="0">
              <a:lnSpc>
                <a:spcPct val="100000"/>
              </a:lnSpc>
              <a:spcAft>
                <a:spcPts val="0"/>
              </a:spcAft>
              <a:buClr>
                <a:srgbClr val="434343"/>
              </a:buClr>
              <a:buSzPts val="1600"/>
              <a:buFont typeface="Cambria"/>
              <a:buChar char="❏"/>
            </a:pP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Choix : Analyse en Composantes Principales</a:t>
            </a:r>
            <a:endParaRPr sz="16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−"/>
            </a:pP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Projection du signal dans un nouveau référentiel indépendant de la façon de tenir le téléphone</a:t>
            </a:r>
            <a:endParaRPr sz="16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3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/>
              <a:t>Recomposition du signal</a:t>
            </a:r>
            <a:endParaRPr/>
          </a:p>
        </p:txBody>
      </p:sp>
      <p:sp>
        <p:nvSpPr>
          <p:cNvPr id="375" name="Google Shape;375;p13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48519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279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mbria"/>
              <a:buChar char="❏"/>
            </a:pPr>
            <a:r>
              <a:rPr lang="fr-FR" sz="1800" b="1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Evaluation</a:t>
            </a:r>
            <a:endParaRPr sz="1800" b="1" dirty="0"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1279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−"/>
            </a:pP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105 volontaires</a:t>
            </a:r>
            <a:endParaRPr sz="16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−"/>
            </a:pP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30s par volontaire</a:t>
            </a:r>
            <a:endParaRPr sz="16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−"/>
            </a:pP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Application de l’ACP et calcul de la variance retenue sur chacune des dimensions</a:t>
            </a:r>
            <a:endParaRPr sz="16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76" name="Google Shape;37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6525" y="3334625"/>
            <a:ext cx="3149249" cy="17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3"/>
          <p:cNvSpPr txBox="1"/>
          <p:nvPr/>
        </p:nvSpPr>
        <p:spPr>
          <a:xfrm>
            <a:off x="5707325" y="3790850"/>
            <a:ext cx="30627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1279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mbria"/>
              <a:buChar char="●"/>
            </a:pPr>
            <a:r>
              <a:rPr lang="fr-FR" sz="1800" b="1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92.1% </a:t>
            </a:r>
            <a:r>
              <a:rPr lang="fr-FR" sz="1800" b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de</a:t>
            </a:r>
            <a:r>
              <a:rPr lang="fr-FR" sz="1800" b="1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 variance retenue sur la première com</a:t>
            </a:r>
            <a:r>
              <a:rPr lang="fr-FR" sz="1800" b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posante</a:t>
            </a:r>
            <a:endParaRPr sz="1800" b="1" i="0" u="none" strike="noStrike" cap="none"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78" name="Google Shape;378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25</a:t>
            </a:fld>
            <a:r>
              <a:rPr lang="fr-FR"/>
              <a:t>/65</a:t>
            </a:r>
            <a:endParaRPr/>
          </a:p>
        </p:txBody>
      </p:sp>
      <p:pic>
        <p:nvPicPr>
          <p:cNvPr id="379" name="Google Shape;37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725" y="1414725"/>
            <a:ext cx="2293202" cy="16186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4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/>
              <a:t>Analyse du signal</a:t>
            </a:r>
            <a:endParaRPr/>
          </a:p>
        </p:txBody>
      </p:sp>
      <p:sp>
        <p:nvSpPr>
          <p:cNvPr id="385" name="Google Shape;385;p14"/>
          <p:cNvSpPr txBox="1">
            <a:spLocks noGrp="1"/>
          </p:cNvSpPr>
          <p:nvPr>
            <p:ph type="body" idx="1"/>
          </p:nvPr>
        </p:nvSpPr>
        <p:spPr>
          <a:xfrm>
            <a:off x="574425" y="1373551"/>
            <a:ext cx="4797900" cy="157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mbria"/>
              <a:buChar char="❏"/>
            </a:pP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Options de traitement (du signal 1D) :</a:t>
            </a:r>
            <a:endParaRPr sz="16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−"/>
            </a:pP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Purement dans le domaine temporel. </a:t>
            </a:r>
            <a:r>
              <a:rPr lang="fr-FR" sz="1600" i="1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Mais pics pas clairs</a:t>
            </a:r>
            <a:endParaRPr sz="1600" i="1" dirty="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−"/>
            </a:pP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Purement dans le domaine fréquentiel</a:t>
            </a:r>
            <a:endParaRPr sz="16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86" name="Google Shape;38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450" y="1255900"/>
            <a:ext cx="2686100" cy="179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997" y="3430300"/>
            <a:ext cx="3313926" cy="128459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26</a:t>
            </a:fld>
            <a:r>
              <a:rPr lang="fr-FR"/>
              <a:t>/65</a:t>
            </a:r>
            <a:endParaRPr/>
          </a:p>
        </p:txBody>
      </p:sp>
      <p:sp>
        <p:nvSpPr>
          <p:cNvPr id="389" name="Google Shape;389;p14"/>
          <p:cNvSpPr txBox="1">
            <a:spLocks noGrp="1"/>
          </p:cNvSpPr>
          <p:nvPr>
            <p:ph type="body" idx="1"/>
          </p:nvPr>
        </p:nvSpPr>
        <p:spPr>
          <a:xfrm>
            <a:off x="574425" y="3257600"/>
            <a:ext cx="5078700" cy="1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❏"/>
            </a:pP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Approche temps-fréquence :</a:t>
            </a:r>
            <a:endParaRPr sz="16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−"/>
            </a:pP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Spectrogramme (</a:t>
            </a:r>
            <a:r>
              <a:rPr lang="fr-FR" sz="1600" i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Short Time Fourier </a:t>
            </a:r>
            <a:r>
              <a:rPr lang="fr-FR" sz="1600" i="1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Transform</a:t>
            </a: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16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−"/>
            </a:pPr>
            <a:r>
              <a:rPr lang="fr-FR" sz="16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Scalogramme (</a:t>
            </a:r>
            <a:r>
              <a:rPr lang="fr-FR" sz="1600" b="1" i="1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Continuous</a:t>
            </a:r>
            <a:r>
              <a:rPr lang="fr-FR" sz="1600" b="1" i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600" b="1" i="1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Wavelet</a:t>
            </a:r>
            <a:r>
              <a:rPr lang="fr-FR" sz="1600" b="1" i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600" b="1" i="1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Transform</a:t>
            </a:r>
            <a:r>
              <a:rPr lang="fr-FR" sz="16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) </a:t>
            </a: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: événements mieux localisés dans le temps</a:t>
            </a:r>
            <a:endParaRPr sz="16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5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 sz="2800"/>
              <a:t>Identification des battements de coeur</a:t>
            </a:r>
            <a:endParaRPr sz="2800"/>
          </a:p>
        </p:txBody>
      </p:sp>
      <p:pic>
        <p:nvPicPr>
          <p:cNvPr id="395" name="Google Shape;395;p15"/>
          <p:cNvPicPr preferRelativeResize="0"/>
          <p:nvPr/>
        </p:nvPicPr>
        <p:blipFill rotWithShape="1">
          <a:blip r:embed="rId3">
            <a:alphaModFix/>
          </a:blip>
          <a:srcRect l="606"/>
          <a:stretch/>
        </p:blipFill>
        <p:spPr>
          <a:xfrm>
            <a:off x="135101" y="2165624"/>
            <a:ext cx="8696033" cy="157723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27</a:t>
            </a:fld>
            <a:r>
              <a:rPr lang="fr-FR"/>
              <a:t>/65</a:t>
            </a:r>
            <a:endParaRPr/>
          </a:p>
        </p:txBody>
      </p:sp>
      <p:sp>
        <p:nvSpPr>
          <p:cNvPr id="397" name="Google Shape;397;p15"/>
          <p:cNvSpPr/>
          <p:nvPr/>
        </p:nvSpPr>
        <p:spPr>
          <a:xfrm>
            <a:off x="4881678" y="2120008"/>
            <a:ext cx="2796900" cy="1641900"/>
          </a:xfrm>
          <a:prstGeom prst="roundRect">
            <a:avLst>
              <a:gd name="adj" fmla="val 4123"/>
            </a:avLst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6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/>
              <a:t>Identification des battements</a:t>
            </a:r>
            <a:endParaRPr/>
          </a:p>
        </p:txBody>
      </p:sp>
      <p:sp>
        <p:nvSpPr>
          <p:cNvPr id="403" name="Google Shape;403;p16"/>
          <p:cNvSpPr txBox="1">
            <a:spLocks noGrp="1"/>
          </p:cNvSpPr>
          <p:nvPr>
            <p:ph type="body" idx="1"/>
          </p:nvPr>
        </p:nvSpPr>
        <p:spPr>
          <a:xfrm>
            <a:off x="558150" y="1529350"/>
            <a:ext cx="46488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585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"/>
              <a:buChar char="❏"/>
            </a:pP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Approche directe : “aplatir” le scalogramme en prenant la valeur maximale à chaque pas de temps</a:t>
            </a:r>
            <a:endParaRPr sz="14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04" name="Google Shape;40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3045" y="1506350"/>
            <a:ext cx="3684303" cy="122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73045" y="3016926"/>
            <a:ext cx="3305860" cy="170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28</a:t>
            </a:fld>
            <a:r>
              <a:rPr lang="fr-FR"/>
              <a:t>/65</a:t>
            </a:r>
            <a:endParaRPr/>
          </a:p>
        </p:txBody>
      </p:sp>
      <p:sp>
        <p:nvSpPr>
          <p:cNvPr id="407" name="Google Shape;407;p16"/>
          <p:cNvSpPr txBox="1">
            <a:spLocks noGrp="1"/>
          </p:cNvSpPr>
          <p:nvPr>
            <p:ph type="body" idx="1"/>
          </p:nvPr>
        </p:nvSpPr>
        <p:spPr>
          <a:xfrm>
            <a:off x="558150" y="3026749"/>
            <a:ext cx="4648800" cy="1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2015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"/>
              <a:buChar char="❏"/>
            </a:pPr>
            <a:r>
              <a:rPr lang="fr-FR" sz="15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Réseau de neurones :</a:t>
            </a:r>
            <a:endParaRPr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mbria"/>
              <a:buChar char="−"/>
            </a:pP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Modèle pour prédire l’instant des battements</a:t>
            </a:r>
            <a:endParaRPr sz="15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mbria"/>
              <a:buChar char="−"/>
            </a:pP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Sur la base des données ECG mesurées au même moment</a:t>
            </a:r>
            <a:endParaRPr sz="15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8" name="Google Shape;408;p16"/>
          <p:cNvSpPr txBox="1">
            <a:spLocks noGrp="1"/>
          </p:cNvSpPr>
          <p:nvPr>
            <p:ph type="body" idx="1"/>
          </p:nvPr>
        </p:nvSpPr>
        <p:spPr>
          <a:xfrm>
            <a:off x="669300" y="2135000"/>
            <a:ext cx="44265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lvl="1" indent="-317500" algn="l" rtl="0">
              <a:lnSpc>
                <a:spcPct val="100000"/>
              </a:lnSpc>
              <a:spcBef>
                <a:spcPts val="1279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Noto Sans Symbols"/>
              <a:buChar char="−"/>
            </a:pPr>
            <a:r>
              <a:rPr lang="fr-FR" sz="1400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Résultats mitigés (qualité des données)</a:t>
            </a:r>
            <a:endParaRPr sz="1400" dirty="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9d1ac03c1_0_40"/>
          <p:cNvSpPr txBox="1">
            <a:spLocks noGrp="1"/>
          </p:cNvSpPr>
          <p:nvPr>
            <p:ph type="body" idx="1"/>
          </p:nvPr>
        </p:nvSpPr>
        <p:spPr>
          <a:xfrm>
            <a:off x="855300" y="1737222"/>
            <a:ext cx="7701484" cy="1415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20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Objectifs dans la conception du réseau de neurones :</a:t>
            </a:r>
            <a:endParaRPr sz="2000" b="1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mbria"/>
              <a:buChar char="−"/>
            </a:pPr>
            <a:r>
              <a:rPr lang="fr-FR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Identifier avec précision les battements de </a:t>
            </a:r>
            <a:r>
              <a:rPr lang="fr-FR" sz="1800" dirty="0" smtClea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cœur</a:t>
            </a:r>
            <a:endParaRPr sz="18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mbria"/>
              <a:buChar char="−"/>
            </a:pPr>
            <a:r>
              <a:rPr lang="fr-FR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Etre léger pour fonctionner sur des téléphones du marché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109d1ac03c1_0_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29</a:t>
            </a:fld>
            <a:r>
              <a:rPr lang="fr-FR"/>
              <a:t>/65</a:t>
            </a:r>
            <a:endParaRPr/>
          </a:p>
        </p:txBody>
      </p:sp>
      <p:sp>
        <p:nvSpPr>
          <p:cNvPr id="417" name="Google Shape;417;g109d1ac03c1_0_40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/>
              <a:t>Identification des battements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Google Shape;126;g1071cc09bf8_1_30"/>
          <p:cNvCxnSpPr/>
          <p:nvPr/>
        </p:nvCxnSpPr>
        <p:spPr>
          <a:xfrm rot="10800000">
            <a:off x="1445950" y="2119675"/>
            <a:ext cx="17700" cy="1096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27" name="Google Shape;127;g1071cc09bf8_1_30"/>
          <p:cNvSpPr txBox="1">
            <a:spLocks noGrp="1"/>
          </p:cNvSpPr>
          <p:nvPr>
            <p:ph type="title" idx="4294967295"/>
          </p:nvPr>
        </p:nvSpPr>
        <p:spPr>
          <a:xfrm>
            <a:off x="416375" y="4403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Contexte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" name="Google Shape;128;g1071cc09bf8_1_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3</a:t>
            </a:fld>
            <a:r>
              <a:rPr lang="fr-FR"/>
              <a:t>/65</a:t>
            </a:r>
            <a:endParaRPr/>
          </a:p>
        </p:txBody>
      </p:sp>
      <p:sp>
        <p:nvSpPr>
          <p:cNvPr id="129" name="Google Shape;129;g1071cc09bf8_1_30"/>
          <p:cNvSpPr txBox="1">
            <a:spLocks noGrp="1"/>
          </p:cNvSpPr>
          <p:nvPr>
            <p:ph type="body" idx="4294967295"/>
          </p:nvPr>
        </p:nvSpPr>
        <p:spPr>
          <a:xfrm>
            <a:off x="1652975" y="1946104"/>
            <a:ext cx="6456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Mark Weiser : vision d’un monde connecté et intelligent</a:t>
            </a:r>
            <a:endParaRPr sz="14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130" name="Google Shape;130;g1071cc09bf8_1_30"/>
          <p:cNvCxnSpPr/>
          <p:nvPr/>
        </p:nvCxnSpPr>
        <p:spPr>
          <a:xfrm rot="10800000" flipH="1">
            <a:off x="1457725" y="3174350"/>
            <a:ext cx="300" cy="10980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" name="Google Shape;131;g1071cc09bf8_1_30"/>
          <p:cNvSpPr/>
          <p:nvPr/>
        </p:nvSpPr>
        <p:spPr>
          <a:xfrm>
            <a:off x="1381482" y="3108638"/>
            <a:ext cx="151200" cy="145800"/>
          </a:xfrm>
          <a:prstGeom prst="flowChartConnector">
            <a:avLst/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071cc09bf8_1_30"/>
          <p:cNvSpPr txBox="1">
            <a:spLocks noGrp="1"/>
          </p:cNvSpPr>
          <p:nvPr>
            <p:ph type="body" idx="4294967295"/>
          </p:nvPr>
        </p:nvSpPr>
        <p:spPr>
          <a:xfrm>
            <a:off x="1662500" y="2963857"/>
            <a:ext cx="63957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Vers cette vision : ère de l’informatique ubiquitaire</a:t>
            </a:r>
            <a:endParaRPr sz="1800" b="1" dirty="0">
              <a:solidFill>
                <a:schemeClr val="accent5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Cambria"/>
              <a:buChar char="❏"/>
            </a:pPr>
            <a:r>
              <a:rPr lang="fr-FR" sz="14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Environnements connectés, réseaux performants, capteurs, etc.</a:t>
            </a:r>
            <a:endParaRPr sz="1400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3" name="Google Shape;133;g1071cc09bf8_1_30"/>
          <p:cNvSpPr txBox="1">
            <a:spLocks noGrp="1"/>
          </p:cNvSpPr>
          <p:nvPr>
            <p:ph type="body" idx="4294967295"/>
          </p:nvPr>
        </p:nvSpPr>
        <p:spPr>
          <a:xfrm>
            <a:off x="157175" y="3054149"/>
            <a:ext cx="11241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Années 2010</a:t>
            </a:r>
            <a:endParaRPr sz="900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4" name="Google Shape;134;g1071cc09bf8_1_30"/>
          <p:cNvSpPr txBox="1">
            <a:spLocks noGrp="1"/>
          </p:cNvSpPr>
          <p:nvPr>
            <p:ph type="body" idx="4294967295"/>
          </p:nvPr>
        </p:nvSpPr>
        <p:spPr>
          <a:xfrm>
            <a:off x="1662500" y="3857642"/>
            <a:ext cx="6395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Cambria"/>
              <a:buChar char="❏"/>
            </a:pPr>
            <a:r>
              <a:rPr lang="fr-FR" sz="14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Petits équipements qui accompagnent l’utilisateur partout : téléphones intelligents, tablettes, montres et bracelets connectés, etc.</a:t>
            </a:r>
            <a:endParaRPr sz="1400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135" name="Google Shape;135;g1071cc09bf8_1_30"/>
          <p:cNvCxnSpPr/>
          <p:nvPr/>
        </p:nvCxnSpPr>
        <p:spPr>
          <a:xfrm rot="10800000">
            <a:off x="1429550" y="1100500"/>
            <a:ext cx="17700" cy="1096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36" name="Google Shape;136;g1071cc09bf8_1_30"/>
          <p:cNvSpPr txBox="1">
            <a:spLocks noGrp="1"/>
          </p:cNvSpPr>
          <p:nvPr>
            <p:ph type="body" idx="4294967295"/>
          </p:nvPr>
        </p:nvSpPr>
        <p:spPr>
          <a:xfrm>
            <a:off x="649675" y="2050040"/>
            <a:ext cx="6222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1991</a:t>
            </a:r>
            <a:endParaRPr sz="900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" name="Google Shape;121;p2"/>
          <p:cNvSpPr/>
          <p:nvPr/>
        </p:nvSpPr>
        <p:spPr>
          <a:xfrm>
            <a:off x="1385994" y="2120301"/>
            <a:ext cx="112231" cy="108222"/>
          </a:xfrm>
          <a:prstGeom prst="flowChartConnector">
            <a:avLst/>
          </a:prstGeom>
          <a:solidFill>
            <a:schemeClr val="bg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g109d1ac03c1_0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6555" y="1506006"/>
            <a:ext cx="2750024" cy="325975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109d1ac03c1_0_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30</a:t>
            </a:fld>
            <a:r>
              <a:rPr lang="fr-FR"/>
              <a:t>/65</a:t>
            </a:r>
            <a:endParaRPr/>
          </a:p>
        </p:txBody>
      </p:sp>
      <p:sp>
        <p:nvSpPr>
          <p:cNvPr id="417" name="Google Shape;417;g109d1ac03c1_0_40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/>
              <a:t>Identification des battements</a:t>
            </a:r>
            <a:endParaRPr/>
          </a:p>
        </p:txBody>
      </p:sp>
      <p:sp>
        <p:nvSpPr>
          <p:cNvPr id="418" name="Google Shape;418;g109d1ac03c1_0_40"/>
          <p:cNvSpPr txBox="1">
            <a:spLocks noGrp="1"/>
          </p:cNvSpPr>
          <p:nvPr>
            <p:ph type="body" idx="1"/>
          </p:nvPr>
        </p:nvSpPr>
        <p:spPr>
          <a:xfrm>
            <a:off x="714094" y="1328383"/>
            <a:ext cx="5404500" cy="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Réalisation</a:t>
            </a: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: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−"/>
            </a:pP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Architecture encodeur-décodeur (seq2seq)</a:t>
            </a:r>
            <a:endParaRPr sz="14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mbria"/>
              <a:buChar char="■"/>
            </a:pP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2 couches pour l’encodeur et le décodeur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109d1ac03c1_0_40"/>
          <p:cNvSpPr txBox="1">
            <a:spLocks noGrp="1"/>
          </p:cNvSpPr>
          <p:nvPr>
            <p:ph type="body" idx="1"/>
          </p:nvPr>
        </p:nvSpPr>
        <p:spPr>
          <a:xfrm>
            <a:off x="714094" y="2395183"/>
            <a:ext cx="54045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−"/>
            </a:pP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Traitement par fenêtres de 3s (pas de 2s)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−"/>
            </a:pP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Modèle pas trop gros : ~ 236k paramètres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414;g109d1ac03c1_0_40"/>
          <p:cNvPicPr preferRelativeResize="0"/>
          <p:nvPr/>
        </p:nvPicPr>
        <p:blipFill rotWithShape="1">
          <a:blip r:embed="rId4">
            <a:alphaModFix/>
          </a:blip>
          <a:srcRect b="18453"/>
          <a:stretch/>
        </p:blipFill>
        <p:spPr>
          <a:xfrm>
            <a:off x="1033695" y="3412509"/>
            <a:ext cx="4323052" cy="134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20;g109d1ac03c1_0_40"/>
          <p:cNvSpPr txBox="1">
            <a:spLocks/>
          </p:cNvSpPr>
          <p:nvPr/>
        </p:nvSpPr>
        <p:spPr>
          <a:xfrm>
            <a:off x="1337481" y="4643651"/>
            <a:ext cx="4019265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>
              <a:lnSpc>
                <a:spcPct val="115000"/>
              </a:lnSpc>
              <a:buFont typeface="Montserrat Light"/>
              <a:buNone/>
            </a:pPr>
            <a:r>
              <a:rPr lang="fr-FR" sz="1300" dirty="0" smtClea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Exemple de prédiction du réseau de neurones</a:t>
            </a:r>
            <a:endParaRPr lang="fr-FR"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791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0876752ef4_0_60"/>
          <p:cNvSpPr txBox="1">
            <a:spLocks noGrp="1"/>
          </p:cNvSpPr>
          <p:nvPr>
            <p:ph type="ctrTitle"/>
          </p:nvPr>
        </p:nvSpPr>
        <p:spPr>
          <a:xfrm>
            <a:off x="685800" y="1771550"/>
            <a:ext cx="7772400" cy="16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/>
              <a:t>Evaluation des performances</a:t>
            </a:r>
            <a:endParaRPr sz="3000"/>
          </a:p>
        </p:txBody>
      </p:sp>
      <p:sp>
        <p:nvSpPr>
          <p:cNvPr id="426" name="Google Shape;426;g10876752ef4_0_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31</a:t>
            </a:fld>
            <a:r>
              <a:rPr lang="fr-FR"/>
              <a:t>/65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9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/>
              <a:t>Evaluation : objectifs</a:t>
            </a:r>
            <a:endParaRPr/>
          </a:p>
        </p:txBody>
      </p:sp>
      <p:sp>
        <p:nvSpPr>
          <p:cNvPr id="432" name="Google Shape;432;p19"/>
          <p:cNvSpPr txBox="1">
            <a:spLocks noGrp="1"/>
          </p:cNvSpPr>
          <p:nvPr>
            <p:ph type="body" idx="1"/>
          </p:nvPr>
        </p:nvSpPr>
        <p:spPr>
          <a:xfrm>
            <a:off x="1022325" y="1620875"/>
            <a:ext cx="57831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❏"/>
            </a:pPr>
            <a:r>
              <a:rPr lang="fr-FR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Performance réalisée par HandRate</a:t>
            </a:r>
            <a:endParaRPr sz="18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33" name="Google Shape;433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32</a:t>
            </a:fld>
            <a:r>
              <a:rPr lang="fr-FR"/>
              <a:t>/65</a:t>
            </a:r>
            <a:endParaRPr/>
          </a:p>
        </p:txBody>
      </p:sp>
      <p:sp>
        <p:nvSpPr>
          <p:cNvPr id="434" name="Google Shape;434;p19"/>
          <p:cNvSpPr txBox="1">
            <a:spLocks noGrp="1"/>
          </p:cNvSpPr>
          <p:nvPr>
            <p:ph type="body" idx="1"/>
          </p:nvPr>
        </p:nvSpPr>
        <p:spPr>
          <a:xfrm>
            <a:off x="1022325" y="2417925"/>
            <a:ext cx="7387500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❏"/>
            </a:pPr>
            <a:r>
              <a:rPr lang="fr-FR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Positionnement par rapport aux autres techniques</a:t>
            </a:r>
            <a:endParaRPr sz="18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−"/>
            </a:pP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Validité de la BCG dans la main</a:t>
            </a:r>
            <a:endParaRPr sz="16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−"/>
            </a:pP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Autres méthodes de traitement du signal BCG</a:t>
            </a:r>
            <a:endParaRPr sz="16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35" name="Google Shape;435;p19"/>
          <p:cNvSpPr txBox="1">
            <a:spLocks noGrp="1"/>
          </p:cNvSpPr>
          <p:nvPr>
            <p:ph type="body" idx="1"/>
          </p:nvPr>
        </p:nvSpPr>
        <p:spPr>
          <a:xfrm>
            <a:off x="1022325" y="3865725"/>
            <a:ext cx="73875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"/>
              <a:buChar char="❏"/>
            </a:pPr>
            <a:r>
              <a:rPr lang="fr-FR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Performance en fonction des conditions d’utilisation</a:t>
            </a:r>
            <a:endParaRPr sz="18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9d1ac03c1_0_141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/>
              <a:t>Evaluation : configuration</a:t>
            </a:r>
            <a:endParaRPr/>
          </a:p>
        </p:txBody>
      </p:sp>
      <p:sp>
        <p:nvSpPr>
          <p:cNvPr id="441" name="Google Shape;441;g109d1ac03c1_0_141"/>
          <p:cNvSpPr txBox="1">
            <a:spLocks noGrp="1"/>
          </p:cNvSpPr>
          <p:nvPr>
            <p:ph type="body" idx="1"/>
          </p:nvPr>
        </p:nvSpPr>
        <p:spPr>
          <a:xfrm>
            <a:off x="557825" y="1430150"/>
            <a:ext cx="4059000" cy="30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❏"/>
            </a:pPr>
            <a:r>
              <a:rPr lang="fr-FR" sz="1600" b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Les données :</a:t>
            </a:r>
            <a:endParaRPr sz="1600"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127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−"/>
            </a:pPr>
            <a:r>
              <a:rPr lang="fr-FR" sz="1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18 participants, 10+ sessions par personne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−"/>
            </a:pPr>
            <a:r>
              <a:rPr lang="fr-FR" sz="1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Jeu de données assez varié : couvre la plage de 54 - 106 bat./min</a:t>
            </a:r>
            <a:endParaRPr sz="14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42" name="Google Shape;442;g109d1ac03c1_0_141"/>
          <p:cNvSpPr txBox="1">
            <a:spLocks noGrp="1"/>
          </p:cNvSpPr>
          <p:nvPr>
            <p:ph type="body" idx="2"/>
          </p:nvPr>
        </p:nvSpPr>
        <p:spPr>
          <a:xfrm>
            <a:off x="4616825" y="1430150"/>
            <a:ext cx="3671880" cy="2248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88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❏"/>
            </a:pPr>
            <a:r>
              <a:rPr lang="fr-FR" sz="1600" b="1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Comparaison avec :</a:t>
            </a:r>
            <a:endParaRPr sz="1600" b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lvl="1" indent="-36368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−"/>
            </a:pPr>
            <a:r>
              <a:rPr lang="fr-FR" sz="15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FFT-</a:t>
            </a:r>
            <a:r>
              <a:rPr lang="fr-FR" sz="1500" b="1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based</a:t>
            </a:r>
            <a:r>
              <a:rPr lang="fr-FR" sz="15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: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recherche de la fréquence la </a:t>
            </a: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plus active dans le spectre de Fourier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lvl="1" indent="-35733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−"/>
            </a:pPr>
            <a:r>
              <a:rPr lang="fr-FR" sz="1400" b="1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Xcorr-based</a:t>
            </a:r>
            <a:r>
              <a:rPr lang="fr-FR" sz="14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:</a:t>
            </a: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corrélation croisée entre le signal et un patron, puis sélection des pics</a:t>
            </a:r>
            <a:endParaRPr sz="14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864000" lvl="1" indent="-35733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−"/>
            </a:pPr>
            <a:r>
              <a:rPr lang="fr-FR" sz="14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CWT-</a:t>
            </a:r>
            <a:r>
              <a:rPr lang="fr-FR" sz="1400" b="1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based</a:t>
            </a:r>
            <a:r>
              <a:rPr lang="fr-FR" sz="14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:</a:t>
            </a: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sous-échantillonnage du scalogramme et sélection des pics</a:t>
            </a:r>
            <a:endParaRPr sz="1400" b="1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43" name="Google Shape;443;g109d1ac03c1_0_1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33</a:t>
            </a:fld>
            <a:r>
              <a:rPr lang="fr-FR"/>
              <a:t>/65</a:t>
            </a:r>
            <a:endParaRPr/>
          </a:p>
        </p:txBody>
      </p:sp>
      <p:sp>
        <p:nvSpPr>
          <p:cNvPr id="444" name="Google Shape;444;g109d1ac03c1_0_141"/>
          <p:cNvSpPr txBox="1">
            <a:spLocks noGrp="1"/>
          </p:cNvSpPr>
          <p:nvPr>
            <p:ph type="body" idx="1"/>
          </p:nvPr>
        </p:nvSpPr>
        <p:spPr>
          <a:xfrm>
            <a:off x="557825" y="3511700"/>
            <a:ext cx="38754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❏"/>
            </a:pPr>
            <a:r>
              <a:rPr lang="fr-FR" sz="1600" b="1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Deux versions de </a:t>
            </a:r>
            <a:r>
              <a:rPr lang="fr-FR" sz="1600" b="1" dirty="0" err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HandRate</a:t>
            </a:r>
            <a:r>
              <a:rPr lang="fr-FR" sz="1600" b="1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 :</a:t>
            </a:r>
            <a:endParaRPr sz="1600" b="1" dirty="0"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−"/>
            </a:pP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Modèle général (</a:t>
            </a:r>
            <a:r>
              <a:rPr lang="fr-FR" sz="14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HandRate</a:t>
            </a: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-g)</a:t>
            </a:r>
            <a:endParaRPr sz="14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434343"/>
              </a:buClr>
              <a:buSzPts val="1400"/>
              <a:buFont typeface="Roboto"/>
              <a:buChar char="−"/>
            </a:pP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Modèle personnalisé (</a:t>
            </a:r>
            <a:r>
              <a:rPr lang="fr-FR" sz="14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HandRate</a:t>
            </a: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-p)</a:t>
            </a:r>
            <a:endParaRPr sz="14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45" name="Google Shape;445;g109d1ac03c1_0_141"/>
          <p:cNvSpPr txBox="1">
            <a:spLocks noGrp="1"/>
          </p:cNvSpPr>
          <p:nvPr>
            <p:ph type="body" idx="2"/>
          </p:nvPr>
        </p:nvSpPr>
        <p:spPr>
          <a:xfrm>
            <a:off x="4616825" y="4073283"/>
            <a:ext cx="4059000" cy="58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64000" lvl="1" indent="-357337" algn="l" rtl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000000"/>
              </a:buClr>
              <a:buSzPts val="1500"/>
              <a:buFont typeface="Noto Sans Symbols"/>
              <a:buChar char="−"/>
            </a:pPr>
            <a:r>
              <a:rPr lang="fr-FR" sz="1400" b="1" dirty="0">
                <a:latin typeface="Cambria"/>
                <a:ea typeface="Cambria"/>
                <a:cs typeface="Cambria"/>
                <a:sym typeface="Cambria"/>
              </a:rPr>
              <a:t>D’autres</a:t>
            </a:r>
            <a:r>
              <a:rPr lang="fr-FR" sz="14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syst</a:t>
            </a:r>
            <a:r>
              <a:rPr lang="fr-FR" sz="1400" b="1" dirty="0">
                <a:latin typeface="Cambria"/>
                <a:ea typeface="Cambria"/>
                <a:cs typeface="Cambria"/>
                <a:sym typeface="Cambria"/>
              </a:rPr>
              <a:t>è</a:t>
            </a:r>
            <a:r>
              <a:rPr lang="fr-FR" sz="14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mes (SCG, PPG,</a:t>
            </a:r>
            <a:r>
              <a:rPr lang="fr-FR" sz="1400" b="1" dirty="0">
                <a:latin typeface="Cambria"/>
                <a:ea typeface="Cambria"/>
                <a:cs typeface="Cambria"/>
                <a:sym typeface="Cambria"/>
              </a:rPr>
              <a:t> capteurs spéciaux</a:t>
            </a:r>
            <a:r>
              <a:rPr lang="fr-FR" sz="14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1400" b="1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46" name="Google Shape;446;g109d1ac03c1_0_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5600" y="1430213"/>
            <a:ext cx="2222075" cy="1666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0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/>
              <a:t>Evaluation : résultats</a:t>
            </a:r>
            <a:endParaRPr/>
          </a:p>
        </p:txBody>
      </p:sp>
      <p:sp>
        <p:nvSpPr>
          <p:cNvPr id="452" name="Google Shape;452;p20"/>
          <p:cNvSpPr txBox="1">
            <a:spLocks noGrp="1"/>
          </p:cNvSpPr>
          <p:nvPr>
            <p:ph type="body" idx="1"/>
          </p:nvPr>
        </p:nvSpPr>
        <p:spPr>
          <a:xfrm>
            <a:off x="855300" y="3841575"/>
            <a:ext cx="34731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591"/>
              </a:buClr>
              <a:buSzPts val="1400"/>
              <a:buChar char="●"/>
            </a:pPr>
            <a:r>
              <a:rPr lang="fr-FR" sz="140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HandRate fournit de meilleurs résultats (médiane de 2.9 bat./mn)</a:t>
            </a:r>
            <a:endParaRPr sz="1400">
              <a:solidFill>
                <a:srgbClr val="00459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591"/>
              </a:buClr>
              <a:buSzPts val="1400"/>
              <a:buChar char="●"/>
            </a:pPr>
            <a:r>
              <a:rPr lang="fr-FR" sz="140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Et HandRate-p encore plus (médiane de 2 bat./min)</a:t>
            </a:r>
            <a:endParaRPr sz="1400">
              <a:solidFill>
                <a:srgbClr val="00459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53" name="Google Shape;453;p20"/>
          <p:cNvSpPr txBox="1">
            <a:spLocks noGrp="1"/>
          </p:cNvSpPr>
          <p:nvPr>
            <p:ph type="body" idx="2"/>
          </p:nvPr>
        </p:nvSpPr>
        <p:spPr>
          <a:xfrm>
            <a:off x="4815605" y="1506350"/>
            <a:ext cx="3473100" cy="3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591"/>
              </a:buClr>
              <a:buSzPts val="1400"/>
              <a:buFont typeface="Cambria"/>
              <a:buChar char="●"/>
            </a:pPr>
            <a:r>
              <a:rPr lang="fr-FR" sz="140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Résultats comparables aux techniques qui requièrent des capteurs spéciaux et/ou la participation active de l’utilisateur</a:t>
            </a:r>
            <a:endParaRPr sz="1400" b="1">
              <a:solidFill>
                <a:srgbClr val="00459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54" name="Google Shape;454;p20"/>
          <p:cNvPicPr preferRelativeResize="0"/>
          <p:nvPr/>
        </p:nvPicPr>
        <p:blipFill rotWithShape="1">
          <a:blip r:embed="rId3">
            <a:alphaModFix/>
          </a:blip>
          <a:srcRect b="11402"/>
          <a:stretch/>
        </p:blipFill>
        <p:spPr>
          <a:xfrm>
            <a:off x="626700" y="1277750"/>
            <a:ext cx="3505599" cy="222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0"/>
          <p:cNvPicPr preferRelativeResize="0"/>
          <p:nvPr/>
        </p:nvPicPr>
        <p:blipFill rotWithShape="1">
          <a:blip r:embed="rId4">
            <a:alphaModFix/>
          </a:blip>
          <a:srcRect b="24493"/>
          <a:stretch/>
        </p:blipFill>
        <p:spPr>
          <a:xfrm>
            <a:off x="4634100" y="1239975"/>
            <a:ext cx="4374302" cy="20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20"/>
          <p:cNvSpPr/>
          <p:nvPr/>
        </p:nvSpPr>
        <p:spPr>
          <a:xfrm>
            <a:off x="4651353" y="3013993"/>
            <a:ext cx="4305300" cy="227700"/>
          </a:xfrm>
          <a:prstGeom prst="roundRect">
            <a:avLst>
              <a:gd name="adj" fmla="val 16667"/>
            </a:avLst>
          </a:prstGeom>
          <a:solidFill>
            <a:srgbClr val="004591">
              <a:alpha val="7260"/>
            </a:srgbClr>
          </a:solidFill>
          <a:ln w="28575" cap="flat" cmpd="sng">
            <a:solidFill>
              <a:srgbClr val="0045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34</a:t>
            </a:fld>
            <a:r>
              <a:rPr lang="fr-FR"/>
              <a:t>/65</a:t>
            </a:r>
            <a:endParaRPr/>
          </a:p>
        </p:txBody>
      </p:sp>
      <p:sp>
        <p:nvSpPr>
          <p:cNvPr id="458" name="Google Shape;458;p20"/>
          <p:cNvSpPr/>
          <p:nvPr/>
        </p:nvSpPr>
        <p:spPr>
          <a:xfrm rot="1280082">
            <a:off x="1054938" y="1113820"/>
            <a:ext cx="465071" cy="1298610"/>
          </a:xfrm>
          <a:prstGeom prst="ellipse">
            <a:avLst/>
          </a:prstGeom>
          <a:noFill/>
          <a:ln w="19050" cap="flat" cmpd="sng">
            <a:solidFill>
              <a:srgbClr val="0032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0"/>
          <p:cNvSpPr txBox="1">
            <a:spLocks noGrp="1"/>
          </p:cNvSpPr>
          <p:nvPr>
            <p:ph type="body" idx="2"/>
          </p:nvPr>
        </p:nvSpPr>
        <p:spPr>
          <a:xfrm>
            <a:off x="626700" y="3417666"/>
            <a:ext cx="37956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latin typeface="Cambria"/>
                <a:ea typeface="Cambria"/>
                <a:cs typeface="Cambria"/>
                <a:sym typeface="Cambria"/>
              </a:rPr>
              <a:t>Fonction de répartition empirique de l’erreur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60" name="Google Shape;460;p20"/>
          <p:cNvSpPr/>
          <p:nvPr/>
        </p:nvSpPr>
        <p:spPr>
          <a:xfrm>
            <a:off x="5374225" y="1293750"/>
            <a:ext cx="663300" cy="2012400"/>
          </a:xfrm>
          <a:prstGeom prst="roundRect">
            <a:avLst>
              <a:gd name="adj" fmla="val 3482"/>
            </a:avLst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0"/>
          <p:cNvSpPr/>
          <p:nvPr/>
        </p:nvSpPr>
        <p:spPr>
          <a:xfrm>
            <a:off x="6081950" y="1293750"/>
            <a:ext cx="663300" cy="2012400"/>
          </a:xfrm>
          <a:prstGeom prst="roundRect">
            <a:avLst>
              <a:gd name="adj" fmla="val 3482"/>
            </a:avLst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1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/>
              <a:t>Evaluation : résultats</a:t>
            </a:r>
            <a:endParaRPr/>
          </a:p>
        </p:txBody>
      </p:sp>
      <p:sp>
        <p:nvSpPr>
          <p:cNvPr id="467" name="Google Shape;467;p21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❏"/>
            </a:pPr>
            <a:r>
              <a:rPr lang="fr-FR" sz="1600" b="1">
                <a:latin typeface="Cambria"/>
                <a:ea typeface="Cambria"/>
                <a:cs typeface="Cambria"/>
                <a:sym typeface="Cambria"/>
              </a:rPr>
              <a:t>HandRate(-g) fonctionne bien dans différentes conditions expérimentales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68" name="Google Shape;468;p21"/>
          <p:cNvPicPr preferRelativeResize="0"/>
          <p:nvPr/>
        </p:nvPicPr>
        <p:blipFill rotWithShape="1">
          <a:blip r:embed="rId3">
            <a:alphaModFix/>
          </a:blip>
          <a:srcRect b="19833"/>
          <a:stretch/>
        </p:blipFill>
        <p:spPr>
          <a:xfrm>
            <a:off x="1083900" y="1736850"/>
            <a:ext cx="2234550" cy="196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1"/>
          <p:cNvPicPr preferRelativeResize="0"/>
          <p:nvPr/>
        </p:nvPicPr>
        <p:blipFill rotWithShape="1">
          <a:blip r:embed="rId4">
            <a:alphaModFix/>
          </a:blip>
          <a:srcRect b="19510"/>
          <a:stretch/>
        </p:blipFill>
        <p:spPr>
          <a:xfrm>
            <a:off x="3556850" y="1726100"/>
            <a:ext cx="2234550" cy="1972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1"/>
          <p:cNvPicPr preferRelativeResize="0"/>
          <p:nvPr/>
        </p:nvPicPr>
        <p:blipFill rotWithShape="1">
          <a:blip r:embed="rId5">
            <a:alphaModFix/>
          </a:blip>
          <a:srcRect l="4468" r="19544" b="12518"/>
          <a:stretch/>
        </p:blipFill>
        <p:spPr>
          <a:xfrm>
            <a:off x="6046350" y="1736850"/>
            <a:ext cx="2768968" cy="1972801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35</a:t>
            </a:fld>
            <a:r>
              <a:rPr lang="fr-FR"/>
              <a:t>/65</a:t>
            </a:r>
            <a:endParaRPr/>
          </a:p>
        </p:txBody>
      </p:sp>
      <p:sp>
        <p:nvSpPr>
          <p:cNvPr id="472" name="Google Shape;472;p21"/>
          <p:cNvSpPr txBox="1">
            <a:spLocks noGrp="1"/>
          </p:cNvSpPr>
          <p:nvPr>
            <p:ph type="body" idx="1"/>
          </p:nvPr>
        </p:nvSpPr>
        <p:spPr>
          <a:xfrm>
            <a:off x="855300" y="4640325"/>
            <a:ext cx="74334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❏"/>
            </a:pPr>
            <a:r>
              <a:rPr lang="fr-FR" sz="1600" b="1" dirty="0">
                <a:latin typeface="Cambria"/>
                <a:ea typeface="Cambria"/>
                <a:cs typeface="Cambria"/>
                <a:sym typeface="Cambria"/>
              </a:rPr>
              <a:t>Et en temps réel (~200ms de traitement chaque 2 secondes)</a:t>
            </a:r>
            <a:endParaRPr sz="1600" b="1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3" name="Google Shape;473;p21"/>
          <p:cNvSpPr txBox="1">
            <a:spLocks noGrp="1"/>
          </p:cNvSpPr>
          <p:nvPr>
            <p:ph type="body" idx="1"/>
          </p:nvPr>
        </p:nvSpPr>
        <p:spPr>
          <a:xfrm>
            <a:off x="1236300" y="3716150"/>
            <a:ext cx="2052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latin typeface="Cambria"/>
                <a:ea typeface="Cambria"/>
                <a:cs typeface="Cambria"/>
                <a:sym typeface="Cambria"/>
              </a:rPr>
              <a:t>Avant et après activité physique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4" name="Google Shape;474;p21"/>
          <p:cNvSpPr txBox="1">
            <a:spLocks noGrp="1"/>
          </p:cNvSpPr>
          <p:nvPr>
            <p:ph type="body" idx="1"/>
          </p:nvPr>
        </p:nvSpPr>
        <p:spPr>
          <a:xfrm>
            <a:off x="3750900" y="3716150"/>
            <a:ext cx="2052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latin typeface="Cambria"/>
                <a:ea typeface="Cambria"/>
                <a:cs typeface="Cambria"/>
                <a:sym typeface="Cambria"/>
              </a:rPr>
              <a:t>A différentes fréquences cardiaques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5" name="Google Shape;475;p21"/>
          <p:cNvSpPr txBox="1">
            <a:spLocks noGrp="1"/>
          </p:cNvSpPr>
          <p:nvPr>
            <p:ph type="body" idx="1"/>
          </p:nvPr>
        </p:nvSpPr>
        <p:spPr>
          <a:xfrm>
            <a:off x="6494100" y="3716150"/>
            <a:ext cx="2052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latin typeface="Cambria"/>
                <a:ea typeface="Cambria"/>
                <a:cs typeface="Cambria"/>
                <a:sym typeface="Cambria"/>
              </a:rPr>
              <a:t>Avec différentes façons de tenir le téléphone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09d1ac03c1_0_170"/>
          <p:cNvSpPr txBox="1">
            <a:spLocks noGrp="1"/>
          </p:cNvSpPr>
          <p:nvPr>
            <p:ph type="body" idx="4294967295"/>
          </p:nvPr>
        </p:nvSpPr>
        <p:spPr>
          <a:xfrm>
            <a:off x="635925" y="1538075"/>
            <a:ext cx="54480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8810" algn="l" rtl="0">
              <a:lnSpc>
                <a:spcPct val="100000"/>
              </a:lnSpc>
              <a:spcAft>
                <a:spcPts val="0"/>
              </a:spcAft>
              <a:buClr>
                <a:schemeClr val="accent5"/>
              </a:buClr>
              <a:buSzPts val="1600"/>
              <a:buFont typeface="Roboto"/>
              <a:buChar char="❏"/>
            </a:pPr>
            <a:r>
              <a:rPr lang="fr-FR" sz="1600" b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Système de suivi opportuniste de la fréquence cardiaque avec téléphone dans la main</a:t>
            </a:r>
            <a:endParaRPr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109d1ac03c1_0_170"/>
          <p:cNvSpPr txBox="1">
            <a:spLocks noGrp="1"/>
          </p:cNvSpPr>
          <p:nvPr>
            <p:ph type="sldNum" idx="12"/>
          </p:nvPr>
        </p:nvSpPr>
        <p:spPr>
          <a:xfrm>
            <a:off x="8595300" y="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36</a:t>
            </a:fld>
            <a:r>
              <a:rPr lang="fr-FR" dirty="0"/>
              <a:t>/65</a:t>
            </a:r>
            <a:endParaRPr dirty="0"/>
          </a:p>
        </p:txBody>
      </p:sp>
      <p:sp>
        <p:nvSpPr>
          <p:cNvPr id="487" name="Google Shape;487;g109d1ac03c1_0_170"/>
          <p:cNvSpPr txBox="1">
            <a:spLocks noGrp="1"/>
          </p:cNvSpPr>
          <p:nvPr>
            <p:ph type="title" idx="4294967295"/>
          </p:nvPr>
        </p:nvSpPr>
        <p:spPr>
          <a:xfrm>
            <a:off x="416375" y="4403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 dirty="0" err="1">
                <a:solidFill>
                  <a:schemeClr val="lt1"/>
                </a:solidFill>
              </a:rPr>
              <a:t>HandRate</a:t>
            </a:r>
            <a:r>
              <a:rPr lang="fr-FR" dirty="0">
                <a:solidFill>
                  <a:schemeClr val="lt1"/>
                </a:solidFill>
              </a:rPr>
              <a:t> : récapitulatif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88" name="Google Shape;488;g109d1ac03c1_0_170"/>
          <p:cNvSpPr txBox="1">
            <a:spLocks noGrp="1"/>
          </p:cNvSpPr>
          <p:nvPr>
            <p:ph type="body" idx="4294967295"/>
          </p:nvPr>
        </p:nvSpPr>
        <p:spPr>
          <a:xfrm>
            <a:off x="635925" y="3089434"/>
            <a:ext cx="5448000" cy="16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64000" lvl="1" indent="-363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−"/>
            </a:pPr>
            <a:r>
              <a:rPr lang="fr-FR" sz="16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Evaluation des performances</a:t>
            </a:r>
            <a:endParaRPr sz="16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371600" lvl="2" indent="-33020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■"/>
            </a:pPr>
            <a:r>
              <a:rPr lang="fr-FR" sz="16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Erreur comparable aux autres techniques</a:t>
            </a:r>
            <a:endParaRPr sz="16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371600" lvl="2" indent="-33020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■"/>
            </a:pPr>
            <a:r>
              <a:rPr lang="fr-FR" sz="16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Fonctionne bien dans différentes conditions expérimentales</a:t>
            </a:r>
            <a:endParaRPr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109d1ac03c1_0_170"/>
          <p:cNvSpPr txBox="1">
            <a:spLocks noGrp="1"/>
          </p:cNvSpPr>
          <p:nvPr>
            <p:ph type="body" idx="4294967295"/>
          </p:nvPr>
        </p:nvSpPr>
        <p:spPr>
          <a:xfrm>
            <a:off x="635925" y="2200774"/>
            <a:ext cx="54480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64000" lvl="1" indent="-363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−"/>
            </a:pPr>
            <a:r>
              <a:rPr lang="fr-FR" sz="16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Etude de faisabilité</a:t>
            </a:r>
            <a:endParaRPr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lvl="1" indent="-363687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−"/>
            </a:pPr>
            <a:r>
              <a:rPr lang="fr-FR" sz="16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Conception d’un système pour effectuer cette tâche</a:t>
            </a:r>
            <a:endParaRPr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482;g109d1ac03c1_0_170"/>
          <p:cNvGrpSpPr/>
          <p:nvPr/>
        </p:nvGrpSpPr>
        <p:grpSpPr>
          <a:xfrm>
            <a:off x="6526338" y="1560575"/>
            <a:ext cx="3180824" cy="3608650"/>
            <a:chOff x="6526338" y="1560575"/>
            <a:chExt cx="3180824" cy="3608650"/>
          </a:xfrm>
        </p:grpSpPr>
        <p:grpSp>
          <p:nvGrpSpPr>
            <p:cNvPr id="13" name="Google Shape;483;g109d1ac03c1_0_170"/>
            <p:cNvGrpSpPr/>
            <p:nvPr/>
          </p:nvGrpSpPr>
          <p:grpSpPr>
            <a:xfrm>
              <a:off x="6843725" y="1614525"/>
              <a:ext cx="1333500" cy="2829000"/>
              <a:chOff x="6843725" y="1614525"/>
              <a:chExt cx="1333500" cy="2829000"/>
            </a:xfrm>
          </p:grpSpPr>
          <p:sp>
            <p:nvSpPr>
              <p:cNvPr id="15" name="Google Shape;484;g109d1ac03c1_0_170"/>
              <p:cNvSpPr/>
              <p:nvPr/>
            </p:nvSpPr>
            <p:spPr>
              <a:xfrm>
                <a:off x="6843725" y="1614525"/>
                <a:ext cx="1333500" cy="2829000"/>
              </a:xfrm>
              <a:prstGeom prst="roundRect">
                <a:avLst>
                  <a:gd name="adj" fmla="val 16667"/>
                </a:avLst>
              </a:prstGeom>
              <a:solidFill>
                <a:srgbClr val="FBFBFB"/>
              </a:solidFill>
              <a:ln w="9525" cap="flat" cmpd="sng">
                <a:solidFill>
                  <a:srgbClr val="FBFBF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6" name="Google Shape;485;g109d1ac03c1_0_170"/>
              <p:cNvPicPr preferRelativeResize="0"/>
              <p:nvPr/>
            </p:nvPicPr>
            <p:blipFill rotWithShape="1">
              <a:blip r:embed="rId3">
                <a:alphaModFix/>
              </a:blip>
              <a:srcRect b="9844"/>
              <a:stretch/>
            </p:blipFill>
            <p:spPr>
              <a:xfrm>
                <a:off x="7144325" y="2709850"/>
                <a:ext cx="732300" cy="628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" name="Google Shape;486;g109d1ac03c1_0_17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26338" y="1560575"/>
              <a:ext cx="3180824" cy="3608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876752ef4_0_12"/>
          <p:cNvSpPr txBox="1">
            <a:spLocks noGrp="1"/>
          </p:cNvSpPr>
          <p:nvPr>
            <p:ph type="body" idx="4294967295"/>
          </p:nvPr>
        </p:nvSpPr>
        <p:spPr>
          <a:xfrm>
            <a:off x="626700" y="1303775"/>
            <a:ext cx="6061500" cy="3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460" algn="l" rtl="0">
              <a:lnSpc>
                <a:spcPct val="100000"/>
              </a:lnSpc>
              <a:spcAft>
                <a:spcPts val="0"/>
              </a:spcAft>
              <a:buClr>
                <a:schemeClr val="accent4"/>
              </a:buClr>
              <a:buSzPts val="2000"/>
              <a:buFont typeface="Roboto"/>
              <a:buChar char="❏"/>
            </a:pPr>
            <a:r>
              <a:rPr lang="fr-FR" sz="2000" dirty="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Introduction : contexte et contributions</a:t>
            </a:r>
            <a:endParaRPr sz="2000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"/>
              <a:buChar char="❏"/>
            </a:pPr>
            <a:r>
              <a:rPr lang="fr-FR" sz="2000" dirty="0" err="1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HandRate</a:t>
            </a:r>
            <a:r>
              <a:rPr lang="fr-FR" sz="2000" dirty="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 : surveillance de la fréquence cardiaque avec téléphone dans la main</a:t>
            </a:r>
            <a:endParaRPr sz="2000" dirty="0">
              <a:solidFill>
                <a:schemeClr val="accent4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4246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"/>
              <a:buChar char="❏"/>
            </a:pPr>
            <a:r>
              <a:rPr lang="fr-FR" sz="2000" b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FUSIC : localisation en intérieur avec le standard </a:t>
            </a:r>
            <a:r>
              <a:rPr lang="fr-FR" sz="2000" b="1" dirty="0" err="1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WiFi</a:t>
            </a:r>
            <a:r>
              <a:rPr lang="fr-FR" sz="2000" b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-FTM</a:t>
            </a:r>
            <a:endParaRPr sz="20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42460" algn="l" rtl="0">
              <a:lnSpc>
                <a:spcPct val="100000"/>
              </a:lnSpc>
              <a:spcBef>
                <a:spcPts val="3000"/>
              </a:spcBef>
              <a:spcAft>
                <a:spcPts val="2000"/>
              </a:spcAft>
              <a:buClr>
                <a:schemeClr val="lt1"/>
              </a:buClr>
              <a:buSzPts val="2000"/>
              <a:buFont typeface="Roboto"/>
              <a:buChar char="❏"/>
            </a:pPr>
            <a:r>
              <a:rPr lang="fr-FR" sz="20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Conclusion et perspectives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495" name="Google Shape;495;g10876752ef4_0_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37</a:t>
            </a:fld>
            <a:r>
              <a:rPr lang="fr-FR"/>
              <a:t>/65</a:t>
            </a:r>
            <a:endParaRPr/>
          </a:p>
        </p:txBody>
      </p:sp>
      <p:sp>
        <p:nvSpPr>
          <p:cNvPr id="496" name="Google Shape;496;g10876752ef4_0_12"/>
          <p:cNvSpPr txBox="1">
            <a:spLocks noGrp="1"/>
          </p:cNvSpPr>
          <p:nvPr>
            <p:ph type="title" idx="4294967295"/>
          </p:nvPr>
        </p:nvSpPr>
        <p:spPr>
          <a:xfrm>
            <a:off x="416375" y="5165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Plan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071cc09bf8_1_324"/>
          <p:cNvSpPr txBox="1"/>
          <p:nvPr/>
        </p:nvSpPr>
        <p:spPr>
          <a:xfrm>
            <a:off x="512400" y="1574275"/>
            <a:ext cx="52839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9760" algn="l" rtl="0">
              <a:lnSpc>
                <a:spcPct val="100000"/>
              </a:lnSpc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Localisation dans les bâtiments : nombreux besoins et cas d’application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1071cc09bf8_1_324"/>
          <p:cNvSpPr txBox="1"/>
          <p:nvPr/>
        </p:nvSpPr>
        <p:spPr>
          <a:xfrm>
            <a:off x="512400" y="2381500"/>
            <a:ext cx="52035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9760" algn="l" rtl="0">
              <a:lnSpc>
                <a:spcPct val="115000"/>
              </a:lnSpc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Plusieurs travaux (deux décennies) : différents outils, technologies, approches, etc.</a:t>
            </a:r>
            <a:endParaRPr sz="16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04" name="Google Shape;504;g1071cc09bf8_1_324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 sz="2600" dirty="0"/>
              <a:t>Localisation en intérieur, un problème actuel</a:t>
            </a:r>
            <a:endParaRPr sz="2600" dirty="0"/>
          </a:p>
        </p:txBody>
      </p:sp>
      <p:sp>
        <p:nvSpPr>
          <p:cNvPr id="505" name="Google Shape;505;g1071cc09bf8_1_324"/>
          <p:cNvSpPr txBox="1"/>
          <p:nvPr/>
        </p:nvSpPr>
        <p:spPr>
          <a:xfrm>
            <a:off x="512400" y="3309425"/>
            <a:ext cx="44640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9760" algn="l" rtl="0">
              <a:lnSpc>
                <a:spcPct val="115000"/>
              </a:lnSpc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Problème cependant toujours pas résolu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1071cc09bf8_1_324"/>
          <p:cNvSpPr txBox="1"/>
          <p:nvPr/>
        </p:nvSpPr>
        <p:spPr>
          <a:xfrm>
            <a:off x="506524" y="4079725"/>
            <a:ext cx="5708646" cy="59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4840" algn="l" rtl="0">
              <a:spcAft>
                <a:spcPts val="0"/>
              </a:spcAft>
              <a:buClr>
                <a:srgbClr val="C00000"/>
              </a:buClr>
              <a:buSzPct val="100000"/>
              <a:buFont typeface="Roboto"/>
              <a:buChar char="❏"/>
            </a:pPr>
            <a:r>
              <a:rPr lang="fr-FR" sz="1600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Plusieurs solutions existent. Mais, coût de déploiement !</a:t>
            </a:r>
            <a:endParaRPr sz="1600" i="0" u="none" strike="noStrike" cap="none" dirty="0">
              <a:solidFill>
                <a:srgbClr val="C00000"/>
              </a:solidFill>
              <a:sym typeface="Arial"/>
            </a:endParaRPr>
          </a:p>
        </p:txBody>
      </p:sp>
      <p:sp>
        <p:nvSpPr>
          <p:cNvPr id="507" name="Google Shape;507;g1071cc09bf8_1_324"/>
          <p:cNvSpPr txBox="1">
            <a:spLocks noGrp="1"/>
          </p:cNvSpPr>
          <p:nvPr>
            <p:ph type="sldNum" idx="12"/>
          </p:nvPr>
        </p:nvSpPr>
        <p:spPr>
          <a:xfrm>
            <a:off x="8595300" y="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38</a:t>
            </a:fld>
            <a:r>
              <a:rPr lang="fr-FR"/>
              <a:t>/65</a:t>
            </a:r>
            <a:endParaRPr/>
          </a:p>
        </p:txBody>
      </p:sp>
      <p:grpSp>
        <p:nvGrpSpPr>
          <p:cNvPr id="13" name="Google Shape;508;g1071cc09bf8_1_324"/>
          <p:cNvGrpSpPr/>
          <p:nvPr/>
        </p:nvGrpSpPr>
        <p:grpSpPr>
          <a:xfrm>
            <a:off x="6526338" y="1560575"/>
            <a:ext cx="3180824" cy="3608650"/>
            <a:chOff x="6526338" y="1560575"/>
            <a:chExt cx="3180824" cy="3608650"/>
          </a:xfrm>
        </p:grpSpPr>
        <p:grpSp>
          <p:nvGrpSpPr>
            <p:cNvPr id="14" name="Google Shape;509;g1071cc09bf8_1_324"/>
            <p:cNvGrpSpPr/>
            <p:nvPr/>
          </p:nvGrpSpPr>
          <p:grpSpPr>
            <a:xfrm>
              <a:off x="6843725" y="1614525"/>
              <a:ext cx="1333500" cy="2829000"/>
              <a:chOff x="6843725" y="1614525"/>
              <a:chExt cx="1333500" cy="2829000"/>
            </a:xfrm>
          </p:grpSpPr>
          <p:sp>
            <p:nvSpPr>
              <p:cNvPr id="16" name="Google Shape;510;g1071cc09bf8_1_324"/>
              <p:cNvSpPr/>
              <p:nvPr/>
            </p:nvSpPr>
            <p:spPr>
              <a:xfrm>
                <a:off x="6843725" y="1614525"/>
                <a:ext cx="1333500" cy="2829000"/>
              </a:xfrm>
              <a:prstGeom prst="roundRect">
                <a:avLst>
                  <a:gd name="adj" fmla="val 16667"/>
                </a:avLst>
              </a:prstGeom>
              <a:solidFill>
                <a:srgbClr val="FBFBFB"/>
              </a:solidFill>
              <a:ln w="9525" cap="flat" cmpd="sng">
                <a:solidFill>
                  <a:srgbClr val="FBFBF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7" name="Google Shape;511;g1071cc09bf8_1_32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150600" y="2652825"/>
                <a:ext cx="719749" cy="752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" name="Google Shape;512;g1071cc09bf8_1_3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26338" y="1560575"/>
              <a:ext cx="3180824" cy="3608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071cc09bf8_1_339"/>
          <p:cNvSpPr txBox="1"/>
          <p:nvPr/>
        </p:nvSpPr>
        <p:spPr>
          <a:xfrm>
            <a:off x="525000" y="1350500"/>
            <a:ext cx="53094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110" algn="l" rtl="0">
              <a:lnSpc>
                <a:spcPct val="100000"/>
              </a:lnSpc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IEEE 802.11-2016 (amendement</a:t>
            </a: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6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802.11mc)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611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Déploiement “gratuit” de la localisation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8" name="Google Shape;518;g1071cc09bf8_1_339" descr="20§display§RTT = \frac{1}{N}\sum_{i=1}^N \big(t_4(i)-t_1(i)\big) - \big(t_3(i)-t_2(i)\big)§png§600§FALSE§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0720" y="4150800"/>
            <a:ext cx="3140639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1071cc09bf8_1_339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 sz="2600"/>
              <a:t>Le protocole FTM (</a:t>
            </a:r>
            <a:r>
              <a:rPr lang="fr-FR" sz="2600" i="1"/>
              <a:t>Fine Time Measurement</a:t>
            </a:r>
            <a:r>
              <a:rPr lang="fr-FR" sz="2600"/>
              <a:t>) : la solution de l’IEEE</a:t>
            </a:r>
            <a:endParaRPr sz="2600"/>
          </a:p>
        </p:txBody>
      </p:sp>
      <p:pic>
        <p:nvPicPr>
          <p:cNvPr id="520" name="Google Shape;520;g1071cc09bf8_1_3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8000" y="1156100"/>
            <a:ext cx="2538311" cy="2842301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1071cc09bf8_1_339"/>
          <p:cNvSpPr txBox="1"/>
          <p:nvPr/>
        </p:nvSpPr>
        <p:spPr>
          <a:xfrm>
            <a:off x="525000" y="2422800"/>
            <a:ext cx="530940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64000" marR="0" lvl="1" indent="-317649" algn="l" rtl="0">
              <a:lnSpc>
                <a:spcPct val="100000"/>
              </a:lnSpc>
              <a:spcAft>
                <a:spcPts val="0"/>
              </a:spcAft>
              <a:buClr>
                <a:srgbClr val="C00000"/>
              </a:buClr>
              <a:buSzPts val="1025"/>
              <a:buFont typeface="Noto Sans Symbols"/>
              <a:buChar char="−"/>
            </a:pPr>
            <a:r>
              <a:rPr lang="fr-FR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Implanté directement dans le </a:t>
            </a:r>
            <a:r>
              <a:rPr lang="fr-FR" i="1" dirty="0" err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firmware</a:t>
            </a:r>
            <a:endParaRPr b="0" i="1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1764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025"/>
              <a:buFont typeface="Noto Sans Symbols"/>
              <a:buChar char="−"/>
            </a:pPr>
            <a:r>
              <a:rPr lang="fr-FR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Horloge à haute précision</a:t>
            </a:r>
            <a:endParaRPr dirty="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22" name="Google Shape;522;g1071cc09bf8_1_339"/>
          <p:cNvSpPr txBox="1"/>
          <p:nvPr/>
        </p:nvSpPr>
        <p:spPr>
          <a:xfrm>
            <a:off x="525000" y="4542225"/>
            <a:ext cx="5309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9760" algn="l" rtl="0">
              <a:lnSpc>
                <a:spcPct val="115000"/>
              </a:lnSpc>
              <a:spcAft>
                <a:spcPts val="0"/>
              </a:spcAft>
              <a:buClr>
                <a:srgbClr val="C00000"/>
              </a:buClr>
              <a:buSzPts val="1800"/>
              <a:buFont typeface="Roboto"/>
              <a:buChar char="❏"/>
            </a:pPr>
            <a:r>
              <a:rPr lang="fr-FR" sz="1800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A un grand potentiel</a:t>
            </a:r>
            <a:r>
              <a:rPr lang="fr-FR" sz="1800" b="0" i="0" u="none" strike="noStrike" cap="none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!</a:t>
            </a:r>
            <a:endParaRPr sz="1800" b="0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g1071cc09bf8_1_339"/>
          <p:cNvSpPr txBox="1"/>
          <p:nvPr/>
        </p:nvSpPr>
        <p:spPr>
          <a:xfrm>
            <a:off x="525000" y="3148200"/>
            <a:ext cx="53094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110" algn="l" rtl="0">
              <a:lnSpc>
                <a:spcPct val="115000"/>
              </a:lnSpc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Promet une précision de l’ordre de</a:t>
            </a:r>
            <a:r>
              <a:rPr lang="fr-FR" sz="16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600" b="0" i="0" u="none" strike="noStrike" cap="none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~1-2m</a:t>
            </a:r>
            <a:endParaRPr sz="1600" b="0" i="0" u="none" strike="noStrike" cap="none" dirty="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Déjà supporté</a:t>
            </a: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 par les principaux fabricants d’équipements </a:t>
            </a:r>
            <a:r>
              <a:rPr lang="fr-FR" sz="1600" dirty="0" err="1">
                <a:latin typeface="Cambria"/>
                <a:ea typeface="Cambria"/>
                <a:cs typeface="Cambria"/>
                <a:sym typeface="Cambria"/>
              </a:rPr>
              <a:t>WiFi</a:t>
            </a:r>
            <a:endParaRPr sz="1600" dirty="0"/>
          </a:p>
          <a:p>
            <a:pPr marL="914400" lvl="1" indent="-3063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25"/>
              <a:buFont typeface="Noto Sans Symbols"/>
              <a:buChar char="−"/>
            </a:pP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Plusieurs téléphones du marché</a:t>
            </a:r>
            <a:endParaRPr sz="1600" dirty="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24" name="Google Shape;524;g1071cc09bf8_1_3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39</a:t>
            </a:fld>
            <a:r>
              <a:rPr lang="fr-FR"/>
              <a:t>/65</a:t>
            </a:r>
            <a:endParaRPr/>
          </a:p>
        </p:txBody>
      </p:sp>
      <p:sp>
        <p:nvSpPr>
          <p:cNvPr id="525" name="Google Shape;525;g1071cc09bf8_1_339"/>
          <p:cNvSpPr txBox="1"/>
          <p:nvPr/>
        </p:nvSpPr>
        <p:spPr>
          <a:xfrm>
            <a:off x="525000" y="2112500"/>
            <a:ext cx="5309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110" algn="l" rtl="0">
              <a:lnSpc>
                <a:spcPct val="100000"/>
              </a:lnSpc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Echange bien défini de paquets</a:t>
            </a:r>
            <a:r>
              <a:rPr lang="fr-FR" sz="16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(</a:t>
            </a:r>
            <a:r>
              <a:rPr lang="fr-FR" sz="1600" b="0" i="1" u="none" strike="noStrike" cap="none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Two</a:t>
            </a:r>
            <a:r>
              <a:rPr lang="fr-FR" sz="1600" b="0" i="1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600" b="0" i="1" u="none" strike="noStrike" cap="none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Way</a:t>
            </a:r>
            <a:r>
              <a:rPr lang="fr-FR" sz="1600" b="0" i="1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600" b="0" i="1" u="none" strike="noStrike" cap="none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Ranging</a:t>
            </a:r>
            <a:r>
              <a:rPr lang="fr-FR" sz="16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82e35726b_0_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4</a:t>
            </a:fld>
            <a:r>
              <a:rPr lang="fr-FR"/>
              <a:t>/65</a:t>
            </a:r>
            <a:endParaRPr/>
          </a:p>
        </p:txBody>
      </p:sp>
      <p:sp>
        <p:nvSpPr>
          <p:cNvPr id="142" name="Google Shape;142;g1082e35726b_0_1"/>
          <p:cNvSpPr txBox="1">
            <a:spLocks noGrp="1"/>
          </p:cNvSpPr>
          <p:nvPr>
            <p:ph type="title" idx="4294967295"/>
          </p:nvPr>
        </p:nvSpPr>
        <p:spPr>
          <a:xfrm>
            <a:off x="416375" y="4403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Contexte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g1082e35726b_0_1"/>
          <p:cNvSpPr txBox="1">
            <a:spLocks noGrp="1"/>
          </p:cNvSpPr>
          <p:nvPr>
            <p:ph type="body" idx="4294967295"/>
          </p:nvPr>
        </p:nvSpPr>
        <p:spPr>
          <a:xfrm>
            <a:off x="937050" y="1478975"/>
            <a:ext cx="7065300" cy="16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Informatique ubiquitaire : deux approches</a:t>
            </a:r>
            <a:endParaRPr sz="1800" b="1" dirty="0">
              <a:solidFill>
                <a:schemeClr val="accent5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0" indent="-3175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"/>
              <a:buChar char="❏"/>
            </a:pPr>
            <a:r>
              <a:rPr lang="fr-FR" sz="16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Approche “</a:t>
            </a:r>
            <a:r>
              <a:rPr lang="fr-FR" sz="16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intergiciels</a:t>
            </a:r>
            <a:r>
              <a:rPr lang="fr-FR" sz="16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” : interfaces de communication entre services, auto-configuration, etc.</a:t>
            </a:r>
            <a:endParaRPr sz="1600" b="1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4" name="Google Shape;144;g1082e35726b_0_1"/>
          <p:cNvSpPr txBox="1">
            <a:spLocks noGrp="1"/>
          </p:cNvSpPr>
          <p:nvPr>
            <p:ph type="body" idx="4294967295"/>
          </p:nvPr>
        </p:nvSpPr>
        <p:spPr>
          <a:xfrm>
            <a:off x="937050" y="3041575"/>
            <a:ext cx="69126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lvl="0" indent="-330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mbria"/>
              <a:buChar char="❏"/>
            </a:pPr>
            <a:r>
              <a:rPr lang="fr-FR" sz="1600" b="1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Approche “systèmes”</a:t>
            </a:r>
            <a:r>
              <a:rPr lang="fr-FR" sz="16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: construction de ces services</a:t>
            </a:r>
            <a:endParaRPr sz="16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37160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mbria"/>
              <a:buChar char="❏"/>
            </a:pPr>
            <a:r>
              <a:rPr lang="fr-FR" sz="16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Usage de différents capteurs, réseaux sans fils, équipements connectés, etc.</a:t>
            </a:r>
            <a:endParaRPr sz="16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71cc09bf8_1_347"/>
          <p:cNvSpPr txBox="1"/>
          <p:nvPr/>
        </p:nvSpPr>
        <p:spPr>
          <a:xfrm>
            <a:off x="506520" y="1457400"/>
            <a:ext cx="24942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1071cc09bf8_1_347"/>
          <p:cNvSpPr txBox="1"/>
          <p:nvPr/>
        </p:nvSpPr>
        <p:spPr>
          <a:xfrm>
            <a:off x="504000" y="1501200"/>
            <a:ext cx="5116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La précision chute</a:t>
            </a:r>
            <a:r>
              <a:rPr lang="fr-FR" sz="16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600">
                <a:latin typeface="Cambria"/>
                <a:ea typeface="Cambria"/>
                <a:cs typeface="Cambria"/>
                <a:sym typeface="Cambria"/>
              </a:rPr>
              <a:t>quand l’utilisateur se tient entre l’initiateur et le répondeur </a:t>
            </a:r>
            <a:r>
              <a:rPr lang="fr-FR" sz="16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: </a:t>
            </a:r>
            <a:r>
              <a:rPr lang="fr-FR" sz="16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jusqu’à 9m d’erreur !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1071cc09bf8_1_347"/>
          <p:cNvSpPr txBox="1"/>
          <p:nvPr/>
        </p:nvSpPr>
        <p:spPr>
          <a:xfrm>
            <a:off x="515525" y="3830100"/>
            <a:ext cx="5105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FTM semble mesurer la distance sur la base du chemin réfléchi (plus long)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3" name="Google Shape;533;g1071cc09bf8_1_3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9200" y="3261360"/>
            <a:ext cx="2584800" cy="17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1071cc09bf8_1_3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7359" y="1164550"/>
            <a:ext cx="2765528" cy="18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1071cc09bf8_1_347"/>
          <p:cNvSpPr txBox="1"/>
          <p:nvPr/>
        </p:nvSpPr>
        <p:spPr>
          <a:xfrm>
            <a:off x="504000" y="2418450"/>
            <a:ext cx="4752000" cy="10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460" algn="l" rtl="0">
              <a:lnSpc>
                <a:spcPct val="100000"/>
              </a:lnSpc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Configuration expérimentale </a:t>
            </a:r>
            <a:r>
              <a:rPr lang="fr-FR" sz="16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864000" marR="0" lvl="1" indent="-34622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−"/>
            </a:pPr>
            <a:r>
              <a:rPr lang="fr-FR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Pr</a:t>
            </a:r>
            <a:r>
              <a:rPr lang="fr-FR" dirty="0">
                <a:latin typeface="Cambria"/>
                <a:ea typeface="Cambria"/>
                <a:cs typeface="Cambria"/>
                <a:sym typeface="Cambria"/>
              </a:rPr>
              <a:t>é</a:t>
            </a:r>
            <a:r>
              <a:rPr lang="fr-FR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sence d</a:t>
            </a:r>
            <a:r>
              <a:rPr lang="fr-FR" dirty="0">
                <a:latin typeface="Cambria"/>
                <a:ea typeface="Cambria"/>
                <a:cs typeface="Cambria"/>
                <a:sym typeface="Cambria"/>
              </a:rPr>
              <a:t>’un mur à 8m</a:t>
            </a:r>
            <a:endParaRPr dirty="0"/>
          </a:p>
          <a:p>
            <a:pPr marL="864000" marR="0" lvl="1" indent="-34622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−"/>
            </a:pPr>
            <a:r>
              <a:rPr lang="fr-FR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Entre t=30s </a:t>
            </a:r>
            <a:r>
              <a:rPr lang="fr-FR" dirty="0">
                <a:latin typeface="Cambria"/>
                <a:ea typeface="Cambria"/>
                <a:cs typeface="Cambria"/>
                <a:sym typeface="Cambria"/>
              </a:rPr>
              <a:t>et</a:t>
            </a:r>
            <a:r>
              <a:rPr lang="fr-FR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t=60s, l</a:t>
            </a:r>
            <a:r>
              <a:rPr lang="fr-FR" dirty="0">
                <a:latin typeface="Cambria"/>
                <a:ea typeface="Cambria"/>
                <a:cs typeface="Cambria"/>
                <a:sym typeface="Cambria"/>
              </a:rPr>
              <a:t>’utilisateur se tient entre les deux équipements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g1071cc09bf8_1_347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 sz="2600"/>
              <a:t>FTM : le problème de la ligne de vue obstruée</a:t>
            </a:r>
            <a:endParaRPr sz="2600"/>
          </a:p>
        </p:txBody>
      </p:sp>
      <p:sp>
        <p:nvSpPr>
          <p:cNvPr id="537" name="Google Shape;537;g1071cc09bf8_1_3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40</a:t>
            </a:fld>
            <a:r>
              <a:rPr lang="fr-FR"/>
              <a:t>/65</a:t>
            </a:r>
            <a:endParaRPr/>
          </a:p>
        </p:txBody>
      </p:sp>
      <p:sp>
        <p:nvSpPr>
          <p:cNvPr id="538" name="Google Shape;538;g1071cc09bf8_1_347"/>
          <p:cNvSpPr/>
          <p:nvPr/>
        </p:nvSpPr>
        <p:spPr>
          <a:xfrm>
            <a:off x="6761150" y="1118663"/>
            <a:ext cx="957600" cy="1944000"/>
          </a:xfrm>
          <a:prstGeom prst="roundRect">
            <a:avLst>
              <a:gd name="adj" fmla="val 5555"/>
            </a:avLst>
          </a:prstGeom>
          <a:solidFill>
            <a:srgbClr val="FF0000">
              <a:alpha val="25140"/>
            </a:srgbClr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g1071cc09bf8_1_347"/>
          <p:cNvSpPr txBox="1"/>
          <p:nvPr/>
        </p:nvSpPr>
        <p:spPr>
          <a:xfrm>
            <a:off x="6783075" y="2322375"/>
            <a:ext cx="89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000" tIns="18000" rIns="18000" bIns="18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-FR" sz="1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Utilisateur obstacle</a:t>
            </a:r>
            <a:endParaRPr sz="1200" b="1" u="none" strike="noStrike" cap="none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0a5e712799_0_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41</a:t>
            </a:fld>
            <a:r>
              <a:rPr lang="fr-FR"/>
              <a:t>/65</a:t>
            </a:r>
            <a:endParaRPr/>
          </a:p>
        </p:txBody>
      </p:sp>
      <p:sp>
        <p:nvSpPr>
          <p:cNvPr id="545" name="Google Shape;545;g10a5e712799_0_45"/>
          <p:cNvSpPr txBox="1">
            <a:spLocks noGrp="1"/>
          </p:cNvSpPr>
          <p:nvPr>
            <p:ph type="body" idx="4294967295"/>
          </p:nvPr>
        </p:nvSpPr>
        <p:spPr>
          <a:xfrm>
            <a:off x="572250" y="1652325"/>
            <a:ext cx="4904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Aft>
                <a:spcPts val="0"/>
              </a:spcAft>
              <a:buSzPts val="2200"/>
              <a:buFont typeface="Cambria"/>
              <a:buChar char="❏"/>
            </a:pPr>
            <a:r>
              <a:rPr lang="fr-FR" sz="2200" b="1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Deux questions </a:t>
            </a:r>
            <a:r>
              <a:rPr lang="fr-FR" sz="2200" b="1" dirty="0" smtClean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en suspens</a:t>
            </a:r>
            <a:endParaRPr sz="18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46" name="Google Shape;546;g10a5e712799_0_45"/>
          <p:cNvSpPr txBox="1">
            <a:spLocks noGrp="1"/>
          </p:cNvSpPr>
          <p:nvPr>
            <p:ph type="body" idx="4294967295"/>
          </p:nvPr>
        </p:nvSpPr>
        <p:spPr>
          <a:xfrm>
            <a:off x="542926" y="3443225"/>
            <a:ext cx="5064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99999" lvl="1" indent="-3206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❏"/>
            </a:pP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Comment résoudre le problème ?</a:t>
            </a:r>
            <a:endParaRPr sz="16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47" name="Google Shape;547;g10a5e712799_0_45"/>
          <p:cNvSpPr txBox="1">
            <a:spLocks noGrp="1"/>
          </p:cNvSpPr>
          <p:nvPr>
            <p:ph type="body" idx="4294967295"/>
          </p:nvPr>
        </p:nvSpPr>
        <p:spPr>
          <a:xfrm>
            <a:off x="522575" y="2185725"/>
            <a:ext cx="55908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99999" lvl="1" indent="-3206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❏"/>
            </a:pP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L’origine du problème : la propagation par chemins multiples ou la permittivité relative ?</a:t>
            </a:r>
            <a:endParaRPr sz="16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48" name="Google Shape;548;g10a5e712799_0_45"/>
          <p:cNvSpPr txBox="1">
            <a:spLocks noGrp="1"/>
          </p:cNvSpPr>
          <p:nvPr>
            <p:ph type="body" idx="4294967295"/>
          </p:nvPr>
        </p:nvSpPr>
        <p:spPr>
          <a:xfrm>
            <a:off x="1126335" y="2757425"/>
            <a:ext cx="5064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600" b="1" dirty="0">
                <a:latin typeface="Cambria"/>
                <a:ea typeface="Cambria"/>
                <a:cs typeface="Cambria"/>
                <a:sym typeface="Cambria"/>
              </a:rPr>
              <a:t>---&gt; Identification du problème</a:t>
            </a:r>
            <a:endParaRPr sz="1600" b="1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49" name="Google Shape;549;g10a5e712799_0_45"/>
          <p:cNvSpPr txBox="1">
            <a:spLocks noGrp="1"/>
          </p:cNvSpPr>
          <p:nvPr>
            <p:ph type="body" idx="4294967295"/>
          </p:nvPr>
        </p:nvSpPr>
        <p:spPr>
          <a:xfrm>
            <a:off x="1126335" y="3760025"/>
            <a:ext cx="5064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600" b="1" dirty="0">
                <a:latin typeface="Cambria"/>
                <a:ea typeface="Cambria"/>
                <a:cs typeface="Cambria"/>
                <a:sym typeface="Cambria"/>
              </a:rPr>
              <a:t>---&gt; Construction d’une solution</a:t>
            </a:r>
            <a:endParaRPr sz="1600" b="1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50" name="Google Shape;550;g10a5e712799_0_45"/>
          <p:cNvSpPr txBox="1">
            <a:spLocks noGrp="1"/>
          </p:cNvSpPr>
          <p:nvPr>
            <p:ph type="body" idx="4294967295"/>
          </p:nvPr>
        </p:nvSpPr>
        <p:spPr>
          <a:xfrm>
            <a:off x="1126335" y="4106350"/>
            <a:ext cx="5064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600" b="1" dirty="0">
                <a:latin typeface="Cambria"/>
                <a:ea typeface="Cambria"/>
                <a:cs typeface="Cambria"/>
                <a:sym typeface="Cambria"/>
              </a:rPr>
              <a:t>---&gt; Evaluation des performances</a:t>
            </a:r>
            <a:endParaRPr sz="1600" b="1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51" name="Google Shape;551;g10a5e712799_0_45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 sz="2600"/>
              <a:t>FTM : le problème de la ligne de vue obstruée</a:t>
            </a:r>
            <a:endParaRPr sz="2600"/>
          </a:p>
        </p:txBody>
      </p:sp>
      <p:pic>
        <p:nvPicPr>
          <p:cNvPr id="552" name="Google Shape;552;g10a5e712799_0_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1075" y="1710275"/>
            <a:ext cx="2741900" cy="182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0876752ef4_0_44"/>
          <p:cNvSpPr txBox="1">
            <a:spLocks noGrp="1"/>
          </p:cNvSpPr>
          <p:nvPr>
            <p:ph type="ctrTitle"/>
          </p:nvPr>
        </p:nvSpPr>
        <p:spPr>
          <a:xfrm>
            <a:off x="685800" y="1771550"/>
            <a:ext cx="7772400" cy="16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/>
              <a:t>Identification du problème</a:t>
            </a:r>
            <a:endParaRPr sz="3000"/>
          </a:p>
        </p:txBody>
      </p:sp>
      <p:sp>
        <p:nvSpPr>
          <p:cNvPr id="558" name="Google Shape;558;g10876752ef4_0_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42</a:t>
            </a:fld>
            <a:r>
              <a:rPr lang="fr-FR"/>
              <a:t>/65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071cc09bf8_1_363"/>
          <p:cNvSpPr txBox="1"/>
          <p:nvPr/>
        </p:nvSpPr>
        <p:spPr>
          <a:xfrm>
            <a:off x="506520" y="1305000"/>
            <a:ext cx="24942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4" name="Google Shape;564;g1071cc09bf8_1_3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000" y="1376400"/>
            <a:ext cx="2881081" cy="19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1071cc09bf8_1_363"/>
          <p:cNvSpPr txBox="1"/>
          <p:nvPr/>
        </p:nvSpPr>
        <p:spPr>
          <a:xfrm>
            <a:off x="576000" y="3787925"/>
            <a:ext cx="78366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4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FTM </a:t>
            </a:r>
            <a:r>
              <a:rPr lang="fr-FR" sz="1600">
                <a:latin typeface="Cambria"/>
                <a:ea typeface="Cambria"/>
                <a:cs typeface="Cambria"/>
                <a:sym typeface="Cambria"/>
              </a:rPr>
              <a:t>se trompe lorsque la LDV est obstruée</a:t>
            </a:r>
            <a:endParaRPr sz="16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7" name="Google Shape;567;g1071cc09bf8_1_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9925" y="1376400"/>
            <a:ext cx="4012676" cy="2121927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1071cc09bf8_1_363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 sz="2600"/>
              <a:t>Ligne de vue obstruée en présence de multi-chemin</a:t>
            </a:r>
            <a:endParaRPr sz="2600"/>
          </a:p>
        </p:txBody>
      </p:sp>
      <p:sp>
        <p:nvSpPr>
          <p:cNvPr id="569" name="Google Shape;569;g1071cc09bf8_1_3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43</a:t>
            </a:fld>
            <a:r>
              <a:rPr lang="fr-FR"/>
              <a:t>/65</a:t>
            </a:r>
            <a:endParaRPr/>
          </a:p>
        </p:txBody>
      </p:sp>
      <p:sp>
        <p:nvSpPr>
          <p:cNvPr id="570" name="Google Shape;570;g1071cc09bf8_1_363"/>
          <p:cNvSpPr txBox="1"/>
          <p:nvPr/>
        </p:nvSpPr>
        <p:spPr>
          <a:xfrm>
            <a:off x="6943025" y="3044650"/>
            <a:ext cx="1404300" cy="263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000" rIns="54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fr-FR" b="1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Pas d’obstacle</a:t>
            </a:r>
            <a:endParaRPr b="1" i="0" u="none" strike="noStrike" cap="none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571" name="Google Shape;571;g1071cc09bf8_1_363"/>
          <p:cNvCxnSpPr/>
          <p:nvPr/>
        </p:nvCxnSpPr>
        <p:spPr>
          <a:xfrm rot="10800000">
            <a:off x="6324403" y="3185075"/>
            <a:ext cx="657300" cy="1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2" name="Google Shape;572;g1071cc09bf8_1_363"/>
          <p:cNvSpPr txBox="1"/>
          <p:nvPr/>
        </p:nvSpPr>
        <p:spPr>
          <a:xfrm>
            <a:off x="6943025" y="2685575"/>
            <a:ext cx="1404300" cy="2634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000" rIns="54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fr-FR" b="1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Avec obstacle</a:t>
            </a:r>
            <a:endParaRPr b="1" i="0" u="none" strike="noStrike" cap="none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73" name="Google Shape;573;g1071cc09bf8_1_363"/>
          <p:cNvSpPr txBox="1"/>
          <p:nvPr/>
        </p:nvSpPr>
        <p:spPr>
          <a:xfrm>
            <a:off x="6943025" y="2304575"/>
            <a:ext cx="1404300" cy="263400"/>
          </a:xfrm>
          <a:prstGeom prst="rect">
            <a:avLst/>
          </a:prstGeom>
          <a:solidFill>
            <a:srgbClr val="C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000" rIns="54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300" b="1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Chemin réfléchi</a:t>
            </a:r>
            <a:endParaRPr sz="1300" b="1" i="0" u="none" strike="noStrike" cap="none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574" name="Google Shape;574;g1071cc09bf8_1_363"/>
          <p:cNvCxnSpPr/>
          <p:nvPr/>
        </p:nvCxnSpPr>
        <p:spPr>
          <a:xfrm flipH="1">
            <a:off x="6550378" y="2431100"/>
            <a:ext cx="432600" cy="3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5" name="Google Shape;575;g1071cc09bf8_1_363"/>
          <p:cNvCxnSpPr/>
          <p:nvPr/>
        </p:nvCxnSpPr>
        <p:spPr>
          <a:xfrm flipH="1">
            <a:off x="6455528" y="2816050"/>
            <a:ext cx="534300" cy="2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6" name="Google Shape;576;g1071cc09bf8_1_363"/>
          <p:cNvSpPr txBox="1"/>
          <p:nvPr/>
        </p:nvSpPr>
        <p:spPr>
          <a:xfrm>
            <a:off x="576000" y="4245122"/>
            <a:ext cx="78366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460" algn="l" rtl="0">
              <a:lnSpc>
                <a:spcPct val="115000"/>
              </a:lnSpc>
              <a:spcAft>
                <a:spcPts val="0"/>
              </a:spcAft>
              <a:buClr>
                <a:srgbClr val="C00000"/>
              </a:buClr>
              <a:buSzPts val="1600"/>
              <a:buFont typeface="Roboto"/>
              <a:buChar char="❏"/>
            </a:pPr>
            <a:r>
              <a:rPr lang="fr-FR" sz="1600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Le résultat de </a:t>
            </a:r>
            <a:r>
              <a:rPr lang="fr-FR" sz="1600" b="0" i="0" u="none" strike="noStrike" cap="none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FTM est entre la longueur du chemin direct et du chemin réfléchi</a:t>
            </a:r>
            <a:endParaRPr sz="1600" b="0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071cc09bf8_1_372"/>
          <p:cNvSpPr txBox="1"/>
          <p:nvPr/>
        </p:nvSpPr>
        <p:spPr>
          <a:xfrm>
            <a:off x="506520" y="1305000"/>
            <a:ext cx="24942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1071cc09bf8_1_372"/>
          <p:cNvSpPr txBox="1"/>
          <p:nvPr/>
        </p:nvSpPr>
        <p:spPr>
          <a:xfrm>
            <a:off x="8280000" y="3168000"/>
            <a:ext cx="1806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1071cc09bf8_1_372"/>
          <p:cNvSpPr txBox="1"/>
          <p:nvPr/>
        </p:nvSpPr>
        <p:spPr>
          <a:xfrm>
            <a:off x="485925" y="3600525"/>
            <a:ext cx="82794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460" algn="l" rtl="0">
              <a:lnSpc>
                <a:spcPct val="100000"/>
              </a:lnSpc>
              <a:spcAft>
                <a:spcPts val="0"/>
              </a:spcAft>
              <a:buClr>
                <a:srgbClr val="434343"/>
              </a:buClr>
              <a:buSzPts val="1600"/>
              <a:buFont typeface="Cambria"/>
              <a:buChar char="❏"/>
            </a:pP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La puissance (</a:t>
            </a:r>
            <a:r>
              <a:rPr lang="fr-FR" sz="160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RSSI) </a:t>
            </a: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décroît</a:t>
            </a:r>
            <a:r>
              <a:rPr lang="fr-FR" sz="160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avec le nombre de personnes</a:t>
            </a: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lang="fr-FR" sz="1600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mais le résultat de FTM n’est presque pas impacté</a:t>
            </a:r>
            <a:endParaRPr sz="1600" dirty="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584" name="Google Shape;584;g1071cc09bf8_1_3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5300" y="1301550"/>
            <a:ext cx="2880570" cy="1790248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g1071cc09bf8_1_372"/>
          <p:cNvSpPr/>
          <p:nvPr/>
        </p:nvSpPr>
        <p:spPr>
          <a:xfrm>
            <a:off x="4180750" y="4514091"/>
            <a:ext cx="863999" cy="144000"/>
          </a:xfrm>
          <a:custGeom>
            <a:avLst/>
            <a:gdLst/>
            <a:ahLst/>
            <a:cxnLst/>
            <a:rect l="l" t="t" r="r" b="b"/>
            <a:pathLst>
              <a:path w="2402" h="402" extrusionOk="0">
                <a:moveTo>
                  <a:pt x="0" y="130"/>
                </a:moveTo>
                <a:lnTo>
                  <a:pt x="1781" y="130"/>
                </a:lnTo>
                <a:lnTo>
                  <a:pt x="1781" y="0"/>
                </a:lnTo>
                <a:lnTo>
                  <a:pt x="2401" y="200"/>
                </a:lnTo>
                <a:lnTo>
                  <a:pt x="1781" y="401"/>
                </a:lnTo>
                <a:lnTo>
                  <a:pt x="1781" y="270"/>
                </a:lnTo>
                <a:lnTo>
                  <a:pt x="0" y="270"/>
                </a:lnTo>
                <a:lnTo>
                  <a:pt x="0" y="130"/>
                </a:lnTo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6" name="Google Shape;586;g1071cc09bf8_1_372"/>
          <p:cNvSpPr txBox="1"/>
          <p:nvPr/>
        </p:nvSpPr>
        <p:spPr>
          <a:xfrm>
            <a:off x="5213950" y="4336997"/>
            <a:ext cx="34812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Le principal problème c’est la propagation par chemins multiples</a:t>
            </a:r>
            <a:endParaRPr sz="1600" b="0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7" name="Google Shape;587;g1071cc09bf8_1_3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550" y="1228800"/>
            <a:ext cx="3018576" cy="199502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g1071cc09bf8_1_372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 sz="2600"/>
              <a:t>Ligne de vue obstruée sans multi-chemin</a:t>
            </a:r>
            <a:endParaRPr sz="2600"/>
          </a:p>
        </p:txBody>
      </p:sp>
      <p:sp>
        <p:nvSpPr>
          <p:cNvPr id="589" name="Google Shape;589;g1071cc09bf8_1_3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44</a:t>
            </a:fld>
            <a:r>
              <a:rPr lang="fr-FR"/>
              <a:t>/65</a:t>
            </a:r>
            <a:endParaRPr/>
          </a:p>
        </p:txBody>
      </p:sp>
      <p:sp>
        <p:nvSpPr>
          <p:cNvPr id="590" name="Google Shape;590;g1071cc09bf8_1_372"/>
          <p:cNvSpPr txBox="1"/>
          <p:nvPr/>
        </p:nvSpPr>
        <p:spPr>
          <a:xfrm>
            <a:off x="4585775" y="3143325"/>
            <a:ext cx="40392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fr-FR" sz="1200">
                <a:latin typeface="Cambria"/>
                <a:ea typeface="Cambria"/>
                <a:cs typeface="Cambria"/>
                <a:sym typeface="Cambria"/>
              </a:rPr>
              <a:t>FTM produit des résultats corrects en présence d’obstacles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91" name="Google Shape;591;g1071cc09bf8_1_372"/>
          <p:cNvSpPr txBox="1"/>
          <p:nvPr/>
        </p:nvSpPr>
        <p:spPr>
          <a:xfrm>
            <a:off x="779100" y="4346922"/>
            <a:ext cx="3981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L’effet de la permittivité relative est négligeable</a:t>
            </a:r>
            <a:endParaRPr sz="1600" dirty="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071cc09bf8_1_383"/>
          <p:cNvSpPr txBox="1"/>
          <p:nvPr/>
        </p:nvSpPr>
        <p:spPr>
          <a:xfrm>
            <a:off x="480600" y="1416600"/>
            <a:ext cx="3927000" cy="24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110" algn="l" rtl="0">
              <a:lnSpc>
                <a:spcPct val="100000"/>
              </a:lnSpc>
              <a:spcAft>
                <a:spcPts val="0"/>
              </a:spcAft>
              <a:buClr>
                <a:srgbClr val="434343"/>
              </a:buClr>
              <a:buSzPts val="1500"/>
              <a:buFont typeface="Cambria"/>
              <a:buChar char="❏"/>
            </a:pPr>
            <a:r>
              <a:rPr lang="fr-FR" sz="1500" dirty="0">
                <a:latin typeface="Cambria"/>
                <a:ea typeface="Cambria"/>
                <a:cs typeface="Cambria"/>
                <a:sym typeface="Cambria"/>
              </a:rPr>
              <a:t>Même environnement semi-contrôlé que d’abord</a:t>
            </a:r>
            <a:endParaRPr sz="1500" i="0" u="none" strike="noStrike" cap="none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marR="0" lvl="0" indent="-33611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Cambria"/>
              <a:buChar char="❏"/>
            </a:pPr>
            <a:r>
              <a:rPr lang="fr-FR" sz="1500" dirty="0">
                <a:latin typeface="Cambria"/>
                <a:ea typeface="Cambria"/>
                <a:cs typeface="Cambria"/>
                <a:sym typeface="Cambria"/>
              </a:rPr>
              <a:t>Nous enregistrons les </a:t>
            </a:r>
            <a:r>
              <a:rPr lang="fr-FR" sz="150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CSI (</a:t>
            </a:r>
            <a:r>
              <a:rPr lang="fr-FR" sz="1500" i="1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Channel State Information</a:t>
            </a:r>
            <a:r>
              <a:rPr lang="fr-FR" sz="150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) avec un ordinateur placé près du point d</a:t>
            </a:r>
            <a:r>
              <a:rPr lang="fr-FR" sz="1500" dirty="0">
                <a:latin typeface="Cambria"/>
                <a:ea typeface="Cambria"/>
                <a:cs typeface="Cambria"/>
                <a:sym typeface="Cambria"/>
              </a:rPr>
              <a:t>’accès</a:t>
            </a:r>
            <a:endParaRPr sz="1500" i="0" u="none" strike="noStrike" cap="none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marR="0" lvl="0" indent="-33611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Cambria"/>
              <a:buChar char="❏"/>
            </a:pPr>
            <a:r>
              <a:rPr lang="fr-FR" sz="1500" dirty="0">
                <a:latin typeface="Cambria"/>
                <a:ea typeface="Cambria"/>
                <a:cs typeface="Cambria"/>
                <a:sym typeface="Cambria"/>
              </a:rPr>
              <a:t>Les </a:t>
            </a:r>
            <a:r>
              <a:rPr lang="fr-FR" sz="150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CSI sont</a:t>
            </a:r>
            <a:r>
              <a:rPr lang="fr-FR" sz="1500" dirty="0">
                <a:latin typeface="Cambria"/>
                <a:ea typeface="Cambria"/>
                <a:cs typeface="Cambria"/>
                <a:sym typeface="Cambria"/>
              </a:rPr>
              <a:t> passés à l’algorithme </a:t>
            </a:r>
            <a:r>
              <a:rPr lang="fr-FR" sz="150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MUSIC </a:t>
            </a:r>
            <a:r>
              <a:rPr lang="fr-FR" sz="1500" dirty="0">
                <a:latin typeface="Cambria"/>
                <a:ea typeface="Cambria"/>
                <a:cs typeface="Cambria"/>
                <a:sym typeface="Cambria"/>
              </a:rPr>
              <a:t>pour obtenir un profil délai-puissance</a:t>
            </a:r>
            <a:endParaRPr sz="1500" i="0" u="none" strike="noStrike" cap="none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597" name="Google Shape;597;g1071cc09bf8_1_3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3000" y="1376400"/>
            <a:ext cx="1408930" cy="110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1071cc09bf8_1_3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5510" y="1376400"/>
            <a:ext cx="1408930" cy="110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g1071cc09bf8_1_3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88020" y="1376400"/>
            <a:ext cx="1408930" cy="1105751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1071cc09bf8_1_383"/>
          <p:cNvSpPr txBox="1"/>
          <p:nvPr/>
        </p:nvSpPr>
        <p:spPr>
          <a:xfrm>
            <a:off x="4692600" y="2378294"/>
            <a:ext cx="4349400" cy="37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Cambria"/>
                <a:ea typeface="Cambria"/>
                <a:cs typeface="Cambria"/>
                <a:sym typeface="Cambria"/>
              </a:rPr>
              <a:t>Presque pas </a:t>
            </a:r>
            <a:r>
              <a:rPr lang="fr-FR" sz="1100" dirty="0" smtClean="0">
                <a:latin typeface="Cambria"/>
                <a:ea typeface="Cambria"/>
                <a:cs typeface="Cambria"/>
                <a:sym typeface="Cambria"/>
              </a:rPr>
              <a:t>d’erreur</a:t>
            </a:r>
            <a:r>
              <a:rPr lang="fr-FR" sz="11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	</a:t>
            </a:r>
            <a:r>
              <a:rPr lang="fr-FR" sz="1100" dirty="0">
                <a:latin typeface="Cambria"/>
                <a:ea typeface="Cambria"/>
                <a:cs typeface="Cambria"/>
                <a:sym typeface="Cambria"/>
              </a:rPr>
              <a:t>Faible erreur</a:t>
            </a:r>
            <a:r>
              <a:rPr lang="fr-FR" sz="11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	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               </a:t>
            </a:r>
            <a:r>
              <a:rPr lang="fr-FR" sz="1100" dirty="0">
                <a:latin typeface="Cambria"/>
                <a:ea typeface="Cambria"/>
                <a:cs typeface="Cambria"/>
                <a:sym typeface="Cambria"/>
              </a:rPr>
              <a:t>Grande erreur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1071cc09bf8_1_383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 sz="2600"/>
              <a:t>Variation du nombre d’obstacles en présence de multi-chemin</a:t>
            </a:r>
            <a:endParaRPr sz="2600"/>
          </a:p>
        </p:txBody>
      </p:sp>
      <p:sp>
        <p:nvSpPr>
          <p:cNvPr id="602" name="Google Shape;602;g1071cc09bf8_1_383"/>
          <p:cNvSpPr txBox="1"/>
          <p:nvPr/>
        </p:nvSpPr>
        <p:spPr>
          <a:xfrm>
            <a:off x="480603" y="3909100"/>
            <a:ext cx="37080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110" algn="l" rtl="0">
              <a:lnSpc>
                <a:spcPct val="100000"/>
              </a:lnSpc>
              <a:spcAft>
                <a:spcPts val="0"/>
              </a:spcAft>
              <a:buClr>
                <a:srgbClr val="C00000"/>
              </a:buClr>
              <a:buSzPts val="1500"/>
              <a:buFont typeface="Cambria"/>
              <a:buChar char="❏"/>
            </a:pPr>
            <a:r>
              <a:rPr lang="fr-FR" sz="1500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L’erreur dépend des puissances relatives du chemin direct et des chemins réfléchis</a:t>
            </a:r>
            <a:endParaRPr sz="1500" i="0" u="none" strike="noStrike" cap="none" dirty="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3" name="Google Shape;603;g1071cc09bf8_1_3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45</a:t>
            </a:fld>
            <a:r>
              <a:rPr lang="fr-FR"/>
              <a:t>/65</a:t>
            </a:r>
            <a:endParaRPr/>
          </a:p>
        </p:txBody>
      </p:sp>
      <p:pic>
        <p:nvPicPr>
          <p:cNvPr id="604" name="Google Shape;604;g1071cc09bf8_1_3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6400" y="2887063"/>
            <a:ext cx="3844599" cy="2180237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g1071cc09bf8_1_383"/>
          <p:cNvSpPr/>
          <p:nvPr/>
        </p:nvSpPr>
        <p:spPr>
          <a:xfrm>
            <a:off x="5221975" y="4146950"/>
            <a:ext cx="2404800" cy="461100"/>
          </a:xfrm>
          <a:prstGeom prst="rightArrow">
            <a:avLst>
              <a:gd name="adj1" fmla="val 50000"/>
              <a:gd name="adj2" fmla="val 65794"/>
            </a:avLst>
          </a:prstGeom>
          <a:solidFill>
            <a:srgbClr val="FF0000">
              <a:alpha val="25140"/>
            </a:srgbClr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Chemin direct plus fort</a:t>
            </a:r>
            <a:endParaRPr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6" name="Google Shape;606;g1071cc09bf8_1_383"/>
          <p:cNvSpPr txBox="1"/>
          <p:nvPr/>
        </p:nvSpPr>
        <p:spPr>
          <a:xfrm>
            <a:off x="7359775" y="3614600"/>
            <a:ext cx="1184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200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Pas d’obstacle</a:t>
            </a:r>
            <a:endParaRPr sz="1200" i="0" u="none" strike="noStrike" cap="none" dirty="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7" name="Google Shape;607;g1071cc09bf8_1_383"/>
          <p:cNvSpPr txBox="1"/>
          <p:nvPr/>
        </p:nvSpPr>
        <p:spPr>
          <a:xfrm>
            <a:off x="7378300" y="3386000"/>
            <a:ext cx="1047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200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1 personne</a:t>
            </a:r>
            <a:endParaRPr sz="1200" i="0" u="none" strike="noStrike" cap="none" dirty="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8" name="Google Shape;608;g1071cc09bf8_1_383"/>
          <p:cNvSpPr txBox="1"/>
          <p:nvPr/>
        </p:nvSpPr>
        <p:spPr>
          <a:xfrm>
            <a:off x="7378250" y="3157400"/>
            <a:ext cx="1047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200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2 personnes</a:t>
            </a:r>
            <a:endParaRPr sz="1200" i="0" u="none" strike="noStrike" cap="none" dirty="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9" name="Google Shape;609;g1071cc09bf8_1_383"/>
          <p:cNvSpPr txBox="1"/>
          <p:nvPr/>
        </p:nvSpPr>
        <p:spPr>
          <a:xfrm>
            <a:off x="7378250" y="2928800"/>
            <a:ext cx="1047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200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8 personnes</a:t>
            </a:r>
            <a:endParaRPr sz="1200" i="0" u="none" strike="noStrike" cap="none" dirty="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610" name="Google Shape;610;g1071cc09bf8_1_383"/>
          <p:cNvCxnSpPr/>
          <p:nvPr/>
        </p:nvCxnSpPr>
        <p:spPr>
          <a:xfrm>
            <a:off x="8160350" y="3865128"/>
            <a:ext cx="7200" cy="70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1" name="Google Shape;611;g1071cc09bf8_1_383"/>
          <p:cNvCxnSpPr/>
          <p:nvPr/>
        </p:nvCxnSpPr>
        <p:spPr>
          <a:xfrm flipH="1">
            <a:off x="7042125" y="3574275"/>
            <a:ext cx="409200" cy="15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2" name="Google Shape;612;g1071cc09bf8_1_383"/>
          <p:cNvCxnSpPr/>
          <p:nvPr/>
        </p:nvCxnSpPr>
        <p:spPr>
          <a:xfrm flipH="1">
            <a:off x="6837225" y="3345675"/>
            <a:ext cx="614100" cy="323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3" name="Google Shape;613;g1071cc09bf8_1_383"/>
          <p:cNvCxnSpPr/>
          <p:nvPr/>
        </p:nvCxnSpPr>
        <p:spPr>
          <a:xfrm flipH="1">
            <a:off x="5148825" y="3117075"/>
            <a:ext cx="2302500" cy="5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071cc09bf8_1_395"/>
          <p:cNvSpPr txBox="1"/>
          <p:nvPr/>
        </p:nvSpPr>
        <p:spPr>
          <a:xfrm>
            <a:off x="8554648" y="3323922"/>
            <a:ext cx="1962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1071cc09bf8_1_395"/>
          <p:cNvSpPr txBox="1"/>
          <p:nvPr/>
        </p:nvSpPr>
        <p:spPr>
          <a:xfrm>
            <a:off x="516225" y="1355025"/>
            <a:ext cx="4457400" cy="117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4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Configuration expérimentale :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3999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Noto Sans Symbols"/>
              <a:buChar char="−"/>
            </a:pPr>
            <a:r>
              <a:rPr lang="fr-FR" dirty="0">
                <a:latin typeface="Cambria"/>
                <a:ea typeface="Cambria"/>
                <a:cs typeface="Cambria"/>
                <a:sym typeface="Cambria"/>
              </a:rPr>
              <a:t>Deux équipements séparés de 5m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3999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Noto Sans Symbols"/>
              <a:buChar char="−"/>
            </a:pPr>
            <a:r>
              <a:rPr lang="fr-FR" dirty="0">
                <a:latin typeface="Cambria"/>
                <a:ea typeface="Cambria"/>
                <a:cs typeface="Cambria"/>
                <a:sym typeface="Cambria"/>
              </a:rPr>
              <a:t>Un réflecteur (mur) à 8m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3999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Noto Sans Symbols"/>
              <a:buChar char="−"/>
            </a:pPr>
            <a:r>
              <a:rPr lang="fr-FR" dirty="0">
                <a:latin typeface="Cambria"/>
                <a:ea typeface="Cambria"/>
                <a:cs typeface="Cambria"/>
                <a:sym typeface="Cambria"/>
              </a:rPr>
              <a:t>Nous envoyons une série de 100 </a:t>
            </a:r>
            <a:r>
              <a:rPr lang="fr-FR" dirty="0" smtClean="0">
                <a:latin typeface="Cambria"/>
                <a:ea typeface="Cambria"/>
                <a:cs typeface="Cambria"/>
                <a:sym typeface="Cambria"/>
              </a:rPr>
              <a:t>paquets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g1071cc09bf8_1_395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 sz="2600"/>
              <a:t>L’imprécision de MUSIC</a:t>
            </a:r>
            <a:endParaRPr sz="2600"/>
          </a:p>
        </p:txBody>
      </p:sp>
      <p:sp>
        <p:nvSpPr>
          <p:cNvPr id="623" name="Google Shape;623;g1071cc09bf8_1_395"/>
          <p:cNvSpPr txBox="1"/>
          <p:nvPr/>
        </p:nvSpPr>
        <p:spPr>
          <a:xfrm>
            <a:off x="516225" y="3372697"/>
            <a:ext cx="46335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460" algn="l" rtl="0">
              <a:lnSpc>
                <a:spcPct val="115000"/>
              </a:lnSpc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L’erreur est très variable d’un paquet à l’autre</a:t>
            </a:r>
            <a:br>
              <a:rPr lang="fr-FR" sz="1600" dirty="0">
                <a:latin typeface="Cambria"/>
                <a:ea typeface="Cambria"/>
                <a:cs typeface="Cambria"/>
                <a:sym typeface="Cambria"/>
              </a:rPr>
            </a:br>
            <a:r>
              <a:rPr lang="fr-FR" sz="1600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==&gt; calibration statique pas possible</a:t>
            </a:r>
            <a:endParaRPr sz="1600" b="0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g1071cc09bf8_1_39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46</a:t>
            </a:fld>
            <a:r>
              <a:rPr lang="fr-FR"/>
              <a:t>/65</a:t>
            </a:r>
            <a:endParaRPr/>
          </a:p>
        </p:txBody>
      </p:sp>
      <p:pic>
        <p:nvPicPr>
          <p:cNvPr id="625" name="Google Shape;625;g1071cc09bf8_1_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350" y="1363925"/>
            <a:ext cx="3691222" cy="2393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6" name="Google Shape;626;g1071cc09bf8_1_395"/>
          <p:cNvCxnSpPr/>
          <p:nvPr/>
        </p:nvCxnSpPr>
        <p:spPr>
          <a:xfrm>
            <a:off x="7886800" y="1966225"/>
            <a:ext cx="3000" cy="141060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27" name="Google Shape;627;g1071cc09bf8_1_395"/>
          <p:cNvSpPr txBox="1"/>
          <p:nvPr/>
        </p:nvSpPr>
        <p:spPr>
          <a:xfrm>
            <a:off x="7886800" y="2528338"/>
            <a:ext cx="593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Aft>
                <a:spcPts val="0"/>
              </a:spcAft>
              <a:buNone/>
            </a:pPr>
            <a:r>
              <a:rPr lang="fr-FR" sz="1600" b="1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x12</a:t>
            </a:r>
            <a:endParaRPr sz="1600" b="1" i="0" u="none" strike="noStrike" cap="none" dirty="0">
              <a:solidFill>
                <a:srgbClr val="C00000"/>
              </a:solidFill>
            </a:endParaRPr>
          </a:p>
        </p:txBody>
      </p:sp>
      <p:sp>
        <p:nvSpPr>
          <p:cNvPr id="628" name="Google Shape;628;g1071cc09bf8_1_395"/>
          <p:cNvSpPr txBox="1"/>
          <p:nvPr/>
        </p:nvSpPr>
        <p:spPr>
          <a:xfrm>
            <a:off x="2259550" y="4235245"/>
            <a:ext cx="5017865" cy="767505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Aft>
                <a:spcPts val="0"/>
              </a:spcAft>
              <a:buNone/>
            </a:pPr>
            <a:r>
              <a:rPr lang="fr-FR" sz="1600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Mais la différence entre les deux chemins est constante et correcte pour tous les </a:t>
            </a:r>
            <a:r>
              <a:rPr lang="fr-FR" sz="1600" dirty="0" smtClean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paquets !</a:t>
            </a:r>
            <a:endParaRPr sz="1600" b="0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619;g1071cc09bf8_1_395"/>
          <p:cNvSpPr txBox="1"/>
          <p:nvPr/>
        </p:nvSpPr>
        <p:spPr>
          <a:xfrm>
            <a:off x="516225" y="2528338"/>
            <a:ext cx="4457400" cy="69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460" algn="l" rtl="0">
              <a:lnSpc>
                <a:spcPct val="115000"/>
              </a:lnSpc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 dirty="0" smtClean="0">
                <a:latin typeface="Cambria"/>
                <a:ea typeface="Cambria"/>
                <a:cs typeface="Cambria"/>
                <a:sym typeface="Cambria"/>
              </a:rPr>
              <a:t>L’estimation </a:t>
            </a: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de distance avec </a:t>
            </a:r>
            <a:r>
              <a:rPr lang="fr-FR" sz="16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MUSIC est incorrecte (~12 fois la valeur réelle)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0" name="Google Shape;620;g1071cc09bf8_1_3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4803" y="1384779"/>
            <a:ext cx="3708884" cy="2348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7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876752ef4_0_38"/>
          <p:cNvSpPr txBox="1">
            <a:spLocks noGrp="1"/>
          </p:cNvSpPr>
          <p:nvPr>
            <p:ph type="ctrTitle"/>
          </p:nvPr>
        </p:nvSpPr>
        <p:spPr>
          <a:xfrm>
            <a:off x="685800" y="1771550"/>
            <a:ext cx="7772400" cy="16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/>
              <a:t>FUSIC, notre solution</a:t>
            </a:r>
            <a:endParaRPr sz="3000"/>
          </a:p>
        </p:txBody>
      </p:sp>
      <p:sp>
        <p:nvSpPr>
          <p:cNvPr id="634" name="Google Shape;634;g10876752ef4_0_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47</a:t>
            </a:fld>
            <a:r>
              <a:rPr lang="fr-FR"/>
              <a:t>/65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071cc09bf8_1_410"/>
          <p:cNvSpPr txBox="1"/>
          <p:nvPr/>
        </p:nvSpPr>
        <p:spPr>
          <a:xfrm>
            <a:off x="8280000" y="3168000"/>
            <a:ext cx="1806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g1071cc09bf8_1_410"/>
          <p:cNvSpPr txBox="1"/>
          <p:nvPr/>
        </p:nvSpPr>
        <p:spPr>
          <a:xfrm>
            <a:off x="508200" y="1344600"/>
            <a:ext cx="7920000" cy="21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11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Un algorithme qui fusionne FTM et MUSIC, tous deux erronés, pour produire un calcul de distance correct même en présence de multi-chemin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17649" algn="l" rtl="0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025"/>
              <a:buFont typeface="Noto Sans Symbols"/>
              <a:buChar char="−"/>
            </a:pPr>
            <a:r>
              <a:rPr lang="fr-FR" dirty="0">
                <a:latin typeface="Cambria"/>
                <a:ea typeface="Cambria"/>
                <a:cs typeface="Cambria"/>
                <a:sym typeface="Cambria"/>
              </a:rPr>
              <a:t>Ne nécessite aucun changement au standard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17649" algn="l" rtl="0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025"/>
              <a:buFont typeface="Noto Sans Symbols"/>
              <a:buChar char="−"/>
            </a:pPr>
            <a:r>
              <a:rPr lang="fr-FR" dirty="0">
                <a:latin typeface="Cambria"/>
                <a:ea typeface="Cambria"/>
                <a:cs typeface="Cambria"/>
                <a:sym typeface="Cambria"/>
              </a:rPr>
              <a:t>Peut être facilement implanté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611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Prend en entrée le résultat de FTM et </a:t>
            </a:r>
            <a:r>
              <a:rPr lang="fr-FR" sz="1600" dirty="0" smtClean="0">
                <a:latin typeface="Cambria"/>
                <a:ea typeface="Cambria"/>
                <a:cs typeface="Cambria"/>
                <a:sym typeface="Cambria"/>
              </a:rPr>
              <a:t>une </a:t>
            </a: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matrice de CSI et produit une estimation corrigée de la distance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g1071cc09bf8_1_410"/>
          <p:cNvSpPr txBox="1"/>
          <p:nvPr/>
        </p:nvSpPr>
        <p:spPr>
          <a:xfrm>
            <a:off x="508200" y="3703800"/>
            <a:ext cx="79200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11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 b="1" dirty="0">
                <a:latin typeface="Cambria"/>
                <a:ea typeface="Cambria"/>
                <a:cs typeface="Cambria"/>
                <a:sym typeface="Cambria"/>
              </a:rPr>
              <a:t>Deux défis primordiaux :</a:t>
            </a:r>
            <a:endParaRPr sz="1600" b="1" i="0" u="none" strike="noStrike" cap="none" dirty="0">
              <a:solidFill>
                <a:srgbClr val="000000"/>
              </a:solidFill>
            </a:endParaRPr>
          </a:p>
          <a:p>
            <a:pPr marL="864000" marR="0" lvl="1" indent="-330349" algn="l" rtl="0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225"/>
              <a:buFont typeface="Noto Sans Symbols"/>
              <a:buChar char="−"/>
            </a:pP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Détecter quand FTM se trompe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30349" algn="l" rtl="0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1225"/>
              <a:buFont typeface="Noto Sans Symbols"/>
              <a:buChar char="−"/>
            </a:pP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Corriger son résultat et renvoyer la longueur du chemin direct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g1071cc09bf8_1_410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 sz="2600"/>
              <a:t>FUSIC, notre solution</a:t>
            </a:r>
            <a:endParaRPr sz="2600"/>
          </a:p>
        </p:txBody>
      </p:sp>
      <p:sp>
        <p:nvSpPr>
          <p:cNvPr id="643" name="Google Shape;643;g1071cc09bf8_1_4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48</a:t>
            </a:fld>
            <a:r>
              <a:rPr lang="fr-FR"/>
              <a:t>/65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071cc09bf8_1_417"/>
          <p:cNvSpPr txBox="1"/>
          <p:nvPr/>
        </p:nvSpPr>
        <p:spPr>
          <a:xfrm>
            <a:off x="506520" y="1533600"/>
            <a:ext cx="24942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g1071cc09bf8_1_417"/>
          <p:cNvSpPr txBox="1"/>
          <p:nvPr/>
        </p:nvSpPr>
        <p:spPr>
          <a:xfrm>
            <a:off x="8280000" y="3168000"/>
            <a:ext cx="1806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g1071cc09bf8_1_417"/>
          <p:cNvSpPr txBox="1"/>
          <p:nvPr/>
        </p:nvSpPr>
        <p:spPr>
          <a:xfrm>
            <a:off x="432000" y="1384800"/>
            <a:ext cx="5328600" cy="1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1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>
                <a:latin typeface="Cambria"/>
                <a:ea typeface="Cambria"/>
                <a:cs typeface="Cambria"/>
                <a:sym typeface="Cambria"/>
              </a:rPr>
              <a:t>Les données montrent que FTM se trompe lorsque le chemin direct n’est pas dominant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6110" algn="l" rtl="0">
              <a:lnSpc>
                <a:spcPct val="100000"/>
              </a:lnSpc>
              <a:spcBef>
                <a:spcPts val="1723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Existence de cas non trivi</a:t>
            </a:r>
            <a:r>
              <a:rPr lang="fr-FR" sz="1600">
                <a:latin typeface="Cambria"/>
                <a:ea typeface="Cambria"/>
                <a:cs typeface="Cambria"/>
                <a:sym typeface="Cambria"/>
              </a:rPr>
              <a:t>aux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g1071cc09bf8_1_417"/>
          <p:cNvSpPr txBox="1"/>
          <p:nvPr/>
        </p:nvSpPr>
        <p:spPr>
          <a:xfrm>
            <a:off x="432000" y="2621279"/>
            <a:ext cx="56946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1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Nous introduisons une nouvelle métrique </a:t>
            </a:r>
            <a:r>
              <a:rPr lang="fr-FR" sz="16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qu</a:t>
            </a: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i quantifie la contribution du chemin direct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2" name="Google Shape;652;g1071cc09bf8_1_4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5400" y="1392360"/>
            <a:ext cx="1407959" cy="105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g1071cc09bf8_1_417" descr="20§display§R = \frac{P(\tau_1)}{\sum_{k=1}^KP(\tau_k)}§png§600§TRUE§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7240" y="3172800"/>
            <a:ext cx="1684800" cy="59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g1071cc09bf8_1_4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11120" y="1386600"/>
            <a:ext cx="1393200" cy="1041479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g1071cc09bf8_1_417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 sz="2600"/>
              <a:t>Détecter quand FTM se trompe</a:t>
            </a:r>
            <a:endParaRPr sz="2600"/>
          </a:p>
        </p:txBody>
      </p:sp>
      <p:sp>
        <p:nvSpPr>
          <p:cNvPr id="656" name="Google Shape;656;g1071cc09bf8_1_417"/>
          <p:cNvSpPr txBox="1"/>
          <p:nvPr/>
        </p:nvSpPr>
        <p:spPr>
          <a:xfrm>
            <a:off x="432000" y="3779300"/>
            <a:ext cx="56946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1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Nous déclenchons l’algorithme de correction uniquement lorsque R est en dessous d’un seuil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6110" algn="l" rtl="0">
              <a:lnSpc>
                <a:spcPct val="100000"/>
              </a:lnSpc>
              <a:spcBef>
                <a:spcPts val="1723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Sélection </a:t>
            </a:r>
            <a:r>
              <a:rPr lang="fr-FR" sz="1600" dirty="0" smtClean="0">
                <a:latin typeface="Cambria"/>
                <a:ea typeface="Cambria"/>
                <a:cs typeface="Cambria"/>
                <a:sym typeface="Cambria"/>
              </a:rPr>
              <a:t>de </a:t>
            </a: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la valeur du seuil : compromis intéressant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g1071cc09bf8_1_4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49</a:t>
            </a:fld>
            <a:r>
              <a:rPr lang="fr-FR"/>
              <a:t>/65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"/>
          <p:cNvSpPr txBox="1">
            <a:spLocks noGrp="1"/>
          </p:cNvSpPr>
          <p:nvPr>
            <p:ph type="body" idx="4294967295"/>
          </p:nvPr>
        </p:nvSpPr>
        <p:spPr>
          <a:xfrm>
            <a:off x="419850" y="1428750"/>
            <a:ext cx="59205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mbria"/>
              <a:buChar char="❏"/>
            </a:pPr>
            <a:r>
              <a:rPr lang="fr-FR" sz="1800" b="1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Le smartphone, standard de fait</a:t>
            </a:r>
            <a:endParaRPr sz="1800" b="1">
              <a:solidFill>
                <a:schemeClr val="accent5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37160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"/>
              <a:buChar char="❏"/>
            </a:pPr>
            <a:r>
              <a:rPr lang="fr-FR" sz="1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67% de possession au monde</a:t>
            </a:r>
            <a:endParaRPr sz="14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371600" lvl="2" indent="-3175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Cambria"/>
              <a:buChar char="❏"/>
            </a:pPr>
            <a:r>
              <a:rPr lang="fr-FR" sz="1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91,5% d’utilisateurs d’internet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6547523" y="841201"/>
            <a:ext cx="2325161" cy="4028079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body" idx="4294967295"/>
          </p:nvPr>
        </p:nvSpPr>
        <p:spPr>
          <a:xfrm>
            <a:off x="6819550" y="1352550"/>
            <a:ext cx="1800000" cy="27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 sz="1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Puissance de</a:t>
            </a:r>
            <a:br>
              <a:rPr lang="fr-FR" sz="1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fr-FR" sz="1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calcul</a:t>
            </a:r>
            <a:endParaRPr sz="16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 sz="1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+</a:t>
            </a:r>
            <a:endParaRPr sz="16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 sz="1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Capacités de communication</a:t>
            </a:r>
            <a:endParaRPr sz="16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 sz="1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_____________</a:t>
            </a:r>
            <a:endParaRPr sz="16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lnSpc>
                <a:spcPct val="115000"/>
              </a:lnSpc>
              <a:spcBef>
                <a:spcPts val="1500"/>
              </a:spcBef>
              <a:spcAft>
                <a:spcPts val="600"/>
              </a:spcAft>
              <a:buSzPts val="2400"/>
              <a:buNone/>
            </a:pPr>
            <a:r>
              <a:rPr lang="fr-FR" sz="1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Toujours avec nous</a:t>
            </a:r>
            <a:endParaRPr sz="16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2" name="Google Shape;152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5</a:t>
            </a:fld>
            <a:r>
              <a:rPr lang="fr-FR" dirty="0"/>
              <a:t>/65</a:t>
            </a:r>
            <a:endParaRPr dirty="0"/>
          </a:p>
        </p:txBody>
      </p:sp>
      <p:sp>
        <p:nvSpPr>
          <p:cNvPr id="153" name="Google Shape;153;p3"/>
          <p:cNvSpPr txBox="1">
            <a:spLocks noGrp="1"/>
          </p:cNvSpPr>
          <p:nvPr>
            <p:ph type="title" idx="4294967295"/>
          </p:nvPr>
        </p:nvSpPr>
        <p:spPr>
          <a:xfrm>
            <a:off x="416375" y="4403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Contexte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4" name="Google Shape;154;p3"/>
          <p:cNvSpPr txBox="1">
            <a:spLocks noGrp="1"/>
          </p:cNvSpPr>
          <p:nvPr>
            <p:ph type="body" idx="4294967295"/>
          </p:nvPr>
        </p:nvSpPr>
        <p:spPr>
          <a:xfrm>
            <a:off x="419850" y="2828925"/>
            <a:ext cx="5920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"/>
              <a:buChar char="❏"/>
            </a:pPr>
            <a:r>
              <a:rPr lang="fr-FR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Fonctions similaires à celles d’un ordinateur</a:t>
            </a:r>
            <a:endParaRPr sz="14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155" name="Google Shape;155;p3"/>
          <p:cNvCxnSpPr/>
          <p:nvPr/>
        </p:nvCxnSpPr>
        <p:spPr>
          <a:xfrm rot="10800000" flipH="1">
            <a:off x="895350" y="4400400"/>
            <a:ext cx="5095800" cy="19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3"/>
          <p:cNvSpPr txBox="1">
            <a:spLocks noGrp="1"/>
          </p:cNvSpPr>
          <p:nvPr>
            <p:ph type="body" idx="4294967295"/>
          </p:nvPr>
        </p:nvSpPr>
        <p:spPr>
          <a:xfrm>
            <a:off x="876300" y="4429125"/>
            <a:ext cx="55818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Aft>
                <a:spcPts val="0"/>
              </a:spcAft>
              <a:buNone/>
            </a:pPr>
            <a:r>
              <a:rPr lang="fr-FR" sz="9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M. </a:t>
            </a:r>
            <a:r>
              <a:rPr lang="fr-FR" sz="9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Spoonauer</a:t>
            </a:r>
            <a:r>
              <a:rPr lang="fr-FR" sz="9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. « Digital Report 2021: les dernières données de notre état des lieux du digital dans le monde. » (jan. 2021), adresse: https://wearesocial.com/fr/blog/2021/01/digital-report-2021-les-dernieres-donnees-de-notre-</a:t>
            </a:r>
            <a:br>
              <a:rPr lang="fr-FR" sz="9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fr-FR" sz="9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etat</a:t>
            </a:r>
            <a:r>
              <a:rPr lang="fr-FR" sz="9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-des-lieux-du-digital-dans-le-monde</a:t>
            </a:r>
            <a:endParaRPr sz="9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071cc09bf8_1_428"/>
          <p:cNvSpPr txBox="1"/>
          <p:nvPr/>
        </p:nvSpPr>
        <p:spPr>
          <a:xfrm>
            <a:off x="506520" y="1305000"/>
            <a:ext cx="24942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g1071cc09bf8_1_428"/>
          <p:cNvSpPr txBox="1"/>
          <p:nvPr/>
        </p:nvSpPr>
        <p:spPr>
          <a:xfrm>
            <a:off x="8280000" y="3168000"/>
            <a:ext cx="1806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g1071cc09bf8_1_428"/>
          <p:cNvSpPr txBox="1"/>
          <p:nvPr/>
        </p:nvSpPr>
        <p:spPr>
          <a:xfrm>
            <a:off x="855306" y="1700825"/>
            <a:ext cx="5328600" cy="10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9760" algn="l" rtl="0">
              <a:lnSpc>
                <a:spcPct val="100000"/>
              </a:lnSpc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Supposons que nous avons uniquement 2 chemins de propagation, le chemin direct étant fortement obstrué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4939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−"/>
            </a:pPr>
            <a:r>
              <a:rPr lang="fr-FR" sz="16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FTM produira la longueur du chemin </a:t>
            </a:r>
            <a:r>
              <a:rPr lang="fr-FR" sz="1600" b="0" i="0" u="none" strike="noStrike" cap="none" dirty="0" smtClea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réfléchi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g1071cc09bf8_1_428"/>
          <p:cNvSpPr txBox="1"/>
          <p:nvPr/>
        </p:nvSpPr>
        <p:spPr>
          <a:xfrm>
            <a:off x="577325" y="1283550"/>
            <a:ext cx="4608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latin typeface="Cambria"/>
                <a:ea typeface="Cambria"/>
                <a:cs typeface="Cambria"/>
                <a:sym typeface="Cambria"/>
              </a:rPr>
              <a:t>Considérons un cas d’exemple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6" name="Google Shape;666;g1071cc09bf8_1_4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0320" y="1627800"/>
            <a:ext cx="2584800" cy="172332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1071cc09bf8_1_428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 sz="2600"/>
              <a:t>Correction du résultat de FTM</a:t>
            </a:r>
            <a:endParaRPr sz="2600"/>
          </a:p>
        </p:txBody>
      </p:sp>
      <p:sp>
        <p:nvSpPr>
          <p:cNvPr id="668" name="Google Shape;668;g1071cc09bf8_1_428"/>
          <p:cNvSpPr txBox="1"/>
          <p:nvPr/>
        </p:nvSpPr>
        <p:spPr>
          <a:xfrm>
            <a:off x="855306" y="3381361"/>
            <a:ext cx="5328600" cy="136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9760" algn="l" rtl="0">
              <a:lnSpc>
                <a:spcPct val="100000"/>
              </a:lnSpc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MUSIC est imprécis, mais nous donne la valeur correcte de ∆</a:t>
            </a:r>
            <a:r>
              <a:rPr lang="fr-FR" sz="1600" b="0" i="0" u="none" strike="noStrike" cap="none" baseline="-250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ToF</a:t>
            </a:r>
            <a:r>
              <a:rPr lang="fr-FR" sz="16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976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FUSIC </a:t>
            </a: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calcule donc</a:t>
            </a:r>
            <a:r>
              <a:rPr lang="fr-FR" sz="16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600" b="0" i="0" u="none" strike="noStrike" cap="none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</a:t>
            </a:r>
            <a:r>
              <a:rPr lang="fr-FR" sz="1600" b="0" i="0" u="none" strike="noStrike" cap="none" baseline="-250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fusic</a:t>
            </a:r>
            <a:r>
              <a:rPr lang="fr-FR" sz="16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= </a:t>
            </a:r>
            <a:r>
              <a:rPr lang="fr-FR" sz="1600" b="0" i="0" u="none" strike="noStrike" cap="none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</a:t>
            </a:r>
            <a:r>
              <a:rPr lang="fr-FR" sz="1600" b="0" i="0" u="none" strike="noStrike" cap="none" baseline="-250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ftm</a:t>
            </a:r>
            <a:r>
              <a:rPr lang="fr-FR" sz="16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- ∆</a:t>
            </a:r>
            <a:r>
              <a:rPr lang="fr-FR" sz="1600" b="0" i="0" u="none" strike="noStrike" cap="none" baseline="-250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ToF</a:t>
            </a:r>
            <a:r>
              <a:rPr lang="fr-FR" sz="16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x c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g1071cc09bf8_1_4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50</a:t>
            </a:fld>
            <a:r>
              <a:rPr lang="fr-FR"/>
              <a:t>/65</a:t>
            </a:r>
            <a:endParaRPr/>
          </a:p>
        </p:txBody>
      </p:sp>
      <p:sp>
        <p:nvSpPr>
          <p:cNvPr id="10" name="Google Shape;664;g1071cc09bf8_1_428"/>
          <p:cNvSpPr txBox="1"/>
          <p:nvPr/>
        </p:nvSpPr>
        <p:spPr>
          <a:xfrm>
            <a:off x="855306" y="2797885"/>
            <a:ext cx="5328600" cy="59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9760" algn="l" rtl="0">
              <a:lnSpc>
                <a:spcPct val="100000"/>
              </a:lnSpc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 dirty="0" smtClean="0">
                <a:latin typeface="Cambria"/>
                <a:ea typeface="Cambria"/>
                <a:cs typeface="Cambria"/>
                <a:sym typeface="Cambria"/>
              </a:rPr>
              <a:t>Notre </a:t>
            </a: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but est de calculer l’erreur </a:t>
            </a:r>
            <a:r>
              <a:rPr lang="fr-FR" sz="16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600" b="0" i="1" u="none" strike="noStrike" cap="none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</a:t>
            </a:r>
            <a:r>
              <a:rPr lang="fr-FR" sz="1600" b="0" i="1" u="none" strike="noStrike" cap="none" baseline="-250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</a:t>
            </a:r>
            <a:r>
              <a:rPr lang="fr-FR" sz="1600" i="1" baseline="-25000" dirty="0" err="1">
                <a:latin typeface="Cambria"/>
                <a:ea typeface="Cambria"/>
                <a:cs typeface="Cambria"/>
                <a:sym typeface="Cambria"/>
              </a:rPr>
              <a:t>é</a:t>
            </a:r>
            <a:r>
              <a:rPr lang="fr-FR" sz="1600" b="0" i="1" u="none" strike="noStrike" cap="none" baseline="-250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fl</a:t>
            </a:r>
            <a:r>
              <a:rPr lang="fr-FR" sz="1600" i="1" baseline="-25000" dirty="0" err="1">
                <a:latin typeface="Cambria"/>
                <a:ea typeface="Cambria"/>
                <a:cs typeface="Cambria"/>
                <a:sym typeface="Cambria"/>
              </a:rPr>
              <a:t>échi</a:t>
            </a:r>
            <a:r>
              <a:rPr lang="fr-FR" sz="1600" b="0" i="1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600" i="1" dirty="0">
                <a:latin typeface="Cambria"/>
                <a:ea typeface="Cambria"/>
                <a:cs typeface="Cambria"/>
                <a:sym typeface="Cambria"/>
              </a:rPr>
              <a:t>–</a:t>
            </a:r>
            <a:r>
              <a:rPr lang="fr-FR" sz="1600" b="0" i="1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600" b="0" i="1" u="none" strike="noStrike" cap="none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</a:t>
            </a:r>
            <a:r>
              <a:rPr lang="fr-FR" sz="1600" b="0" i="1" u="none" strike="noStrike" cap="none" baseline="-250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direct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071cc09bf8_1_437"/>
          <p:cNvSpPr txBox="1"/>
          <p:nvPr/>
        </p:nvSpPr>
        <p:spPr>
          <a:xfrm>
            <a:off x="855300" y="3094950"/>
            <a:ext cx="64101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110" algn="l" rtl="0">
              <a:lnSpc>
                <a:spcPct val="115000"/>
              </a:lnSpc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FUSIC calcule l’erreur en fonction de tous les chemins : le délai excessif moyen</a:t>
            </a:r>
            <a:endParaRPr sz="1600" i="0" u="none" strike="noStrike" cap="none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723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marR="0" lvl="0" indent="-33611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mbria"/>
              <a:buChar char="❏"/>
            </a:pPr>
            <a:r>
              <a:rPr lang="fr-FR" sz="160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FUSIC </a:t>
            </a: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renvoie donc</a:t>
            </a:r>
            <a:endParaRPr sz="1600" i="0" u="none" strike="noStrike" cap="none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75" name="Google Shape;675;g1071cc09bf8_1_437"/>
          <p:cNvSpPr txBox="1"/>
          <p:nvPr/>
        </p:nvSpPr>
        <p:spPr>
          <a:xfrm>
            <a:off x="506520" y="1305000"/>
            <a:ext cx="24942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g1071cc09bf8_1_437"/>
          <p:cNvSpPr txBox="1"/>
          <p:nvPr/>
        </p:nvSpPr>
        <p:spPr>
          <a:xfrm>
            <a:off x="8280000" y="3168000"/>
            <a:ext cx="1806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g1071cc09bf8_1_437"/>
          <p:cNvSpPr txBox="1"/>
          <p:nvPr/>
        </p:nvSpPr>
        <p:spPr>
          <a:xfrm>
            <a:off x="855300" y="1795275"/>
            <a:ext cx="6161700" cy="11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1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>
                <a:latin typeface="Cambria"/>
                <a:ea typeface="Cambria"/>
                <a:cs typeface="Cambria"/>
                <a:sym typeface="Cambria"/>
              </a:rPr>
              <a:t>En pratique, il peut y avoir plusieurs chemins de propagation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6110" algn="l" rtl="0">
              <a:lnSpc>
                <a:spcPct val="100000"/>
              </a:lnSpc>
              <a:spcBef>
                <a:spcPts val="229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>
                <a:latin typeface="Cambria"/>
                <a:ea typeface="Cambria"/>
                <a:cs typeface="Cambria"/>
                <a:sym typeface="Cambria"/>
              </a:rPr>
              <a:t>Le résultat de </a:t>
            </a:r>
            <a:r>
              <a:rPr lang="fr-FR" sz="16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FTM ne </a:t>
            </a:r>
            <a:r>
              <a:rPr lang="fr-FR" sz="1600">
                <a:latin typeface="Cambria"/>
                <a:ea typeface="Cambria"/>
                <a:cs typeface="Cambria"/>
                <a:sym typeface="Cambria"/>
              </a:rPr>
              <a:t>correspond</a:t>
            </a:r>
            <a:r>
              <a:rPr lang="fr-FR" sz="16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pas forcément à la longueur d</a:t>
            </a:r>
            <a:r>
              <a:rPr lang="fr-FR" sz="1600">
                <a:latin typeface="Cambria"/>
                <a:ea typeface="Cambria"/>
                <a:cs typeface="Cambria"/>
                <a:sym typeface="Cambria"/>
              </a:rPr>
              <a:t>’un chemin particulier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8" name="Google Shape;678;g1071cc09bf8_1_437" descr="20§display§\bar{\tau} = \frac{\sum_{k=1}^KP(\tau_k)(\tau_k-\tau_1)}{\sum_{k=1}^KP(\tau_k)}§png§600§FALSE§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3475" y="3490521"/>
            <a:ext cx="2341439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g1071cc09bf8_1_437" descr="20§display§d_{fusic}=d_{ftm}-\bar{\tau} \times c§png§600§FALSE§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25962" y="4526394"/>
            <a:ext cx="1897199" cy="24444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g1071cc09bf8_1_437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 sz="2600"/>
              <a:t>Correction du résultat de FTM</a:t>
            </a:r>
            <a:endParaRPr sz="2600"/>
          </a:p>
        </p:txBody>
      </p:sp>
      <p:sp>
        <p:nvSpPr>
          <p:cNvPr id="681" name="Google Shape;681;g1071cc09bf8_1_437"/>
          <p:cNvSpPr txBox="1"/>
          <p:nvPr/>
        </p:nvSpPr>
        <p:spPr>
          <a:xfrm>
            <a:off x="577325" y="1359750"/>
            <a:ext cx="4608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latin typeface="Cambria"/>
                <a:ea typeface="Cambria"/>
                <a:cs typeface="Cambria"/>
                <a:sym typeface="Cambria"/>
              </a:rPr>
              <a:t>Algorithme dans le cas général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g1071cc09bf8_1_4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51</a:t>
            </a:fld>
            <a:r>
              <a:rPr lang="fr-FR"/>
              <a:t>/65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0876752ef4_0_73"/>
          <p:cNvSpPr txBox="1">
            <a:spLocks noGrp="1"/>
          </p:cNvSpPr>
          <p:nvPr>
            <p:ph type="ctrTitle"/>
          </p:nvPr>
        </p:nvSpPr>
        <p:spPr>
          <a:xfrm>
            <a:off x="685800" y="1771550"/>
            <a:ext cx="7772400" cy="16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/>
              <a:t>Evaluation des performances</a:t>
            </a:r>
            <a:endParaRPr sz="3000"/>
          </a:p>
        </p:txBody>
      </p:sp>
      <p:sp>
        <p:nvSpPr>
          <p:cNvPr id="688" name="Google Shape;688;g10876752ef4_0_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52</a:t>
            </a:fld>
            <a:r>
              <a:rPr lang="fr-FR"/>
              <a:t>/65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0a111b9bb8_1_34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/>
              <a:t>Evaluation : objectifs</a:t>
            </a:r>
            <a:endParaRPr/>
          </a:p>
        </p:txBody>
      </p:sp>
      <p:sp>
        <p:nvSpPr>
          <p:cNvPr id="694" name="Google Shape;694;g10a111b9bb8_1_34"/>
          <p:cNvSpPr txBox="1">
            <a:spLocks noGrp="1"/>
          </p:cNvSpPr>
          <p:nvPr>
            <p:ph type="body" idx="1"/>
          </p:nvPr>
        </p:nvSpPr>
        <p:spPr>
          <a:xfrm>
            <a:off x="1022324" y="1430150"/>
            <a:ext cx="5809225" cy="122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❏"/>
            </a:pPr>
            <a:r>
              <a:rPr lang="fr-FR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Performance réalisée par FUSIC</a:t>
            </a:r>
            <a:endParaRPr sz="18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"/>
              <a:buChar char="−"/>
            </a:pPr>
            <a:r>
              <a:rPr lang="fr-FR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Calcul de distance</a:t>
            </a:r>
            <a:endParaRPr sz="18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"/>
              <a:buChar char="−"/>
            </a:pPr>
            <a:r>
              <a:rPr lang="fr-FR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Localisation</a:t>
            </a:r>
            <a:endParaRPr sz="18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95" name="Google Shape;695;g10a111b9bb8_1_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53</a:t>
            </a:fld>
            <a:r>
              <a:rPr lang="fr-FR"/>
              <a:t>/65</a:t>
            </a:r>
            <a:endParaRPr/>
          </a:p>
        </p:txBody>
      </p:sp>
      <p:sp>
        <p:nvSpPr>
          <p:cNvPr id="696" name="Google Shape;696;g10a111b9bb8_1_34"/>
          <p:cNvSpPr txBox="1">
            <a:spLocks noGrp="1"/>
          </p:cNvSpPr>
          <p:nvPr>
            <p:ph type="body" idx="1"/>
          </p:nvPr>
        </p:nvSpPr>
        <p:spPr>
          <a:xfrm>
            <a:off x="1022325" y="3215212"/>
            <a:ext cx="738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❏"/>
            </a:pPr>
            <a:r>
              <a:rPr lang="fr-FR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Comparaison avec FTM</a:t>
            </a:r>
            <a:endParaRPr sz="16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071cc09bf8_1_454"/>
          <p:cNvSpPr txBox="1"/>
          <p:nvPr/>
        </p:nvSpPr>
        <p:spPr>
          <a:xfrm>
            <a:off x="8268436" y="3083166"/>
            <a:ext cx="1800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3" name="Google Shape;703;g1071cc09bf8_1_4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045" y="1551975"/>
            <a:ext cx="1245961" cy="92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g1071cc09bf8_1_4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7700" y="2585859"/>
            <a:ext cx="1246279" cy="89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g1071cc09bf8_1_4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03607" y="2589000"/>
            <a:ext cx="1246279" cy="896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g1071cc09bf8_1_4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40979" y="2589000"/>
            <a:ext cx="1245644" cy="89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g1071cc09bf8_1_4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22600" y="3894628"/>
            <a:ext cx="1295330" cy="917647"/>
          </a:xfrm>
          <a:prstGeom prst="rect">
            <a:avLst/>
          </a:prstGeom>
          <a:noFill/>
          <a:ln w="183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08" name="Google Shape;708;g1071cc09bf8_1_45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41826" y="3741320"/>
            <a:ext cx="1164109" cy="1066870"/>
          </a:xfrm>
          <a:prstGeom prst="rect">
            <a:avLst/>
          </a:prstGeom>
          <a:noFill/>
          <a:ln w="183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09" name="Google Shape;709;g1071cc09bf8_1_45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40979" y="3745090"/>
            <a:ext cx="1219210" cy="1067183"/>
          </a:xfrm>
          <a:prstGeom prst="rect">
            <a:avLst/>
          </a:prstGeom>
          <a:noFill/>
          <a:ln w="183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10" name="Google Shape;710;g1071cc09bf8_1_45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429832" y="1551975"/>
            <a:ext cx="1245965" cy="90853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g1071cc09bf8_1_454"/>
          <p:cNvSpPr txBox="1"/>
          <p:nvPr/>
        </p:nvSpPr>
        <p:spPr>
          <a:xfrm>
            <a:off x="4655304" y="3407772"/>
            <a:ext cx="3994200" cy="270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latin typeface="Cambria"/>
                <a:ea typeface="Cambria"/>
                <a:cs typeface="Cambria"/>
                <a:sym typeface="Cambria"/>
              </a:rPr>
              <a:t>Restaurant universitaire</a:t>
            </a:r>
            <a:r>
              <a:rPr lang="fr-FR" sz="10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000" dirty="0" smtClean="0">
                <a:latin typeface="Cambria"/>
                <a:ea typeface="Cambria"/>
                <a:cs typeface="Cambria"/>
                <a:sym typeface="Cambria"/>
              </a:rPr>
              <a:t>    </a:t>
            </a:r>
            <a:r>
              <a:rPr lang="fr-FR" sz="1000" dirty="0">
                <a:latin typeface="Cambria"/>
                <a:ea typeface="Cambria"/>
                <a:cs typeface="Cambria"/>
                <a:sym typeface="Cambria"/>
              </a:rPr>
              <a:t>	Entrepôt</a:t>
            </a:r>
            <a:r>
              <a:rPr lang="fr-FR" sz="10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	</a:t>
            </a:r>
            <a:r>
              <a:rPr lang="fr-FR" sz="1000" dirty="0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000" dirty="0" smtClean="0">
                <a:latin typeface="Cambria"/>
                <a:ea typeface="Cambria"/>
                <a:cs typeface="Cambria"/>
                <a:sym typeface="Cambria"/>
              </a:rPr>
              <a:t>              </a:t>
            </a:r>
            <a:r>
              <a:rPr lang="fr-FR" sz="1000" b="0" i="0" u="none" strike="noStrike" cap="none" dirty="0" smtClea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</a:t>
            </a:r>
            <a:r>
              <a:rPr lang="fr-FR" sz="1000" dirty="0" smtClean="0">
                <a:latin typeface="Cambria"/>
                <a:ea typeface="Cambria"/>
                <a:cs typeface="Cambria"/>
                <a:sym typeface="Cambria"/>
              </a:rPr>
              <a:t>alon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g1071cc09bf8_1_454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 sz="2600"/>
              <a:t>Configuration expérimentale</a:t>
            </a:r>
            <a:endParaRPr sz="2600"/>
          </a:p>
        </p:txBody>
      </p:sp>
      <p:sp>
        <p:nvSpPr>
          <p:cNvPr id="713" name="Google Shape;713;g1071cc09bf8_1_4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54</a:t>
            </a:fld>
            <a:r>
              <a:rPr lang="fr-FR"/>
              <a:t>/65</a:t>
            </a:r>
            <a:endParaRPr/>
          </a:p>
        </p:txBody>
      </p:sp>
      <p:sp>
        <p:nvSpPr>
          <p:cNvPr id="714" name="Google Shape;714;g1071cc09bf8_1_454"/>
          <p:cNvSpPr txBox="1">
            <a:spLocks noGrp="1"/>
          </p:cNvSpPr>
          <p:nvPr>
            <p:ph type="body" idx="4294967295"/>
          </p:nvPr>
        </p:nvSpPr>
        <p:spPr>
          <a:xfrm>
            <a:off x="557825" y="1658750"/>
            <a:ext cx="41202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❏"/>
            </a:pPr>
            <a:r>
              <a:rPr lang="fr-FR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4 environnements</a:t>
            </a:r>
            <a:endParaRPr sz="18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−"/>
            </a:pP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1 semi-contrôlé</a:t>
            </a:r>
            <a:endParaRPr sz="16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−"/>
            </a:pP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3 pièces de bâtiments</a:t>
            </a:r>
            <a:endParaRPr sz="16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15" name="Google Shape;715;g1071cc09bf8_1_454"/>
          <p:cNvSpPr txBox="1">
            <a:spLocks noGrp="1"/>
          </p:cNvSpPr>
          <p:nvPr>
            <p:ph type="body" idx="4294967295"/>
          </p:nvPr>
        </p:nvSpPr>
        <p:spPr>
          <a:xfrm>
            <a:off x="557825" y="3258950"/>
            <a:ext cx="37767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❏"/>
            </a:pP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Un total de 122 positions testées pour la cible dans les bâtiments</a:t>
            </a:r>
            <a:endParaRPr sz="16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071cc09bf8_1_470"/>
          <p:cNvSpPr txBox="1"/>
          <p:nvPr/>
        </p:nvSpPr>
        <p:spPr>
          <a:xfrm>
            <a:off x="506520" y="1305000"/>
            <a:ext cx="24942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g1071cc09bf8_1_470"/>
          <p:cNvSpPr txBox="1"/>
          <p:nvPr/>
        </p:nvSpPr>
        <p:spPr>
          <a:xfrm>
            <a:off x="8280000" y="3168000"/>
            <a:ext cx="1806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g1071cc09bf8_1_470"/>
          <p:cNvSpPr txBox="1"/>
          <p:nvPr/>
        </p:nvSpPr>
        <p:spPr>
          <a:xfrm>
            <a:off x="808800" y="1376400"/>
            <a:ext cx="4752000" cy="18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97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>
                <a:latin typeface="Cambria"/>
                <a:ea typeface="Cambria"/>
                <a:cs typeface="Cambria"/>
                <a:sym typeface="Cambria"/>
              </a:rPr>
              <a:t>Même expérience où la position de l’utilisateur varie dans le temps </a:t>
            </a:r>
            <a:r>
              <a:rPr lang="fr-FR" sz="16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3999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−"/>
            </a:pPr>
            <a:r>
              <a:rPr lang="fr-FR" sz="16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Pr</a:t>
            </a:r>
            <a:r>
              <a:rPr lang="fr-FR" sz="1600">
                <a:latin typeface="Cambria"/>
                <a:ea typeface="Cambria"/>
                <a:cs typeface="Cambria"/>
                <a:sym typeface="Cambria"/>
              </a:rPr>
              <a:t>é</a:t>
            </a:r>
            <a:r>
              <a:rPr lang="fr-FR" sz="16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sence d</a:t>
            </a:r>
            <a:r>
              <a:rPr lang="fr-FR" sz="1600">
                <a:latin typeface="Cambria"/>
                <a:ea typeface="Cambria"/>
                <a:cs typeface="Cambria"/>
                <a:sym typeface="Cambria"/>
              </a:rPr>
              <a:t>’un mur à 8m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3999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−"/>
            </a:pPr>
            <a:r>
              <a:rPr lang="fr-FR" sz="1600">
                <a:latin typeface="Cambria"/>
                <a:ea typeface="Cambria"/>
                <a:cs typeface="Cambria"/>
                <a:sym typeface="Cambria"/>
              </a:rPr>
              <a:t>Entre</a:t>
            </a:r>
            <a:r>
              <a:rPr lang="fr-FR" sz="16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t=30s </a:t>
            </a:r>
            <a:r>
              <a:rPr lang="fr-FR" sz="1600">
                <a:latin typeface="Cambria"/>
                <a:ea typeface="Cambria"/>
                <a:cs typeface="Cambria"/>
                <a:sym typeface="Cambria"/>
              </a:rPr>
              <a:t>et</a:t>
            </a:r>
            <a:r>
              <a:rPr lang="fr-FR" sz="16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t=60s, l</a:t>
            </a:r>
            <a:r>
              <a:rPr lang="fr-FR" sz="1600">
                <a:latin typeface="Cambria"/>
                <a:ea typeface="Cambria"/>
                <a:cs typeface="Cambria"/>
                <a:sym typeface="Cambria"/>
              </a:rPr>
              <a:t>’utilisateur se tient entre les deux équipements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3" name="Google Shape;723;g1071cc09bf8_1_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200" y="1393500"/>
            <a:ext cx="3052200" cy="2033622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g1071cc09bf8_1_470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 sz="2600"/>
              <a:t>Retour à la case départ</a:t>
            </a:r>
            <a:endParaRPr sz="2600"/>
          </a:p>
        </p:txBody>
      </p:sp>
      <p:sp>
        <p:nvSpPr>
          <p:cNvPr id="725" name="Google Shape;725;g1071cc09bf8_1_470"/>
          <p:cNvSpPr txBox="1"/>
          <p:nvPr/>
        </p:nvSpPr>
        <p:spPr>
          <a:xfrm>
            <a:off x="808800" y="3343475"/>
            <a:ext cx="4752000" cy="15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9760" algn="l" rtl="0">
              <a:lnSpc>
                <a:spcPct val="100000"/>
              </a:lnSpc>
              <a:spcAft>
                <a:spcPts val="0"/>
              </a:spcAft>
              <a:buClr>
                <a:srgbClr val="C00000"/>
              </a:buClr>
              <a:buSzPts val="1600"/>
              <a:buFont typeface="Roboto"/>
              <a:buChar char="❏"/>
            </a:pPr>
            <a:r>
              <a:rPr lang="fr-FR" sz="1600" b="0" i="0" u="none" strike="noStrike" cap="none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FUSIC </a:t>
            </a:r>
            <a:r>
              <a:rPr lang="fr-FR" sz="1600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réussit à estimer la distance correctement pendant toute l’expérience</a:t>
            </a:r>
            <a:endParaRPr sz="1600" b="0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9760" algn="l" rtl="0">
              <a:lnSpc>
                <a:spcPct val="100000"/>
              </a:lnSpc>
              <a:spcBef>
                <a:spcPts val="3323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Ce n’est pas le cas de FTM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g1071cc09bf8_1_4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55</a:t>
            </a:fld>
            <a:r>
              <a:rPr lang="fr-FR"/>
              <a:t>/65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071cc09bf8_1_478"/>
          <p:cNvSpPr txBox="1"/>
          <p:nvPr/>
        </p:nvSpPr>
        <p:spPr>
          <a:xfrm>
            <a:off x="506520" y="1305000"/>
            <a:ext cx="24942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g1071cc09bf8_1_478"/>
          <p:cNvSpPr txBox="1"/>
          <p:nvPr/>
        </p:nvSpPr>
        <p:spPr>
          <a:xfrm>
            <a:off x="8280000" y="3168000"/>
            <a:ext cx="1806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g1071cc09bf8_1_478"/>
          <p:cNvSpPr txBox="1"/>
          <p:nvPr/>
        </p:nvSpPr>
        <p:spPr>
          <a:xfrm>
            <a:off x="612000" y="3888000"/>
            <a:ext cx="48042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FUSIC </a:t>
            </a: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surpasse FTM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36699" algn="l" rtl="0">
              <a:lnSpc>
                <a:spcPct val="100000"/>
              </a:lnSpc>
              <a:spcBef>
                <a:spcPts val="567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Noto Sans Symbols"/>
              <a:buChar char="−"/>
            </a:pP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Erreur médiane </a:t>
            </a:r>
            <a:r>
              <a:rPr lang="fr-FR" sz="16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: 0.68m vs 4.38m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36699" algn="l" rtl="0">
              <a:lnSpc>
                <a:spcPct val="100000"/>
              </a:lnSpc>
              <a:spcBef>
                <a:spcPts val="567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Noto Sans Symbols"/>
              <a:buChar char="−"/>
            </a:pPr>
            <a:r>
              <a:rPr lang="fr-FR" sz="16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90</a:t>
            </a: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ème </a:t>
            </a:r>
            <a:r>
              <a:rPr lang="fr-FR" sz="16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percentile: 2.12m vs 7.8m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4" name="Google Shape;734;g1071cc09bf8_1_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138" y="1470025"/>
            <a:ext cx="6927725" cy="22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g1071cc09bf8_1_478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 sz="2600"/>
              <a:t>Environnement semi-contrôlé : différentes configurations expérimentales</a:t>
            </a:r>
            <a:endParaRPr sz="2600"/>
          </a:p>
        </p:txBody>
      </p:sp>
      <p:sp>
        <p:nvSpPr>
          <p:cNvPr id="736" name="Google Shape;736;g1071cc09bf8_1_4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56</a:t>
            </a:fld>
            <a:r>
              <a:rPr lang="fr-FR"/>
              <a:t>/65</a:t>
            </a:r>
            <a:endParaRPr/>
          </a:p>
        </p:txBody>
      </p:sp>
      <p:sp>
        <p:nvSpPr>
          <p:cNvPr id="737" name="Google Shape;737;g1071cc09bf8_1_478"/>
          <p:cNvSpPr/>
          <p:nvPr/>
        </p:nvSpPr>
        <p:spPr>
          <a:xfrm rot="3434741">
            <a:off x="6158380" y="624323"/>
            <a:ext cx="703093" cy="3765854"/>
          </a:xfrm>
          <a:prstGeom prst="ellipse">
            <a:avLst/>
          </a:prstGeom>
          <a:solidFill>
            <a:srgbClr val="FF0000">
              <a:alpha val="25140"/>
            </a:srgbClr>
          </a:solidFill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g1071cc09bf8_1_478"/>
          <p:cNvSpPr/>
          <p:nvPr/>
        </p:nvSpPr>
        <p:spPr>
          <a:xfrm rot="1567136">
            <a:off x="5045347" y="1180162"/>
            <a:ext cx="723703" cy="2428178"/>
          </a:xfrm>
          <a:prstGeom prst="ellipse">
            <a:avLst/>
          </a:prstGeom>
          <a:solidFill>
            <a:srgbClr val="004591">
              <a:alpha val="29049"/>
            </a:srgbClr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1071cc09bf8_1_478"/>
          <p:cNvSpPr txBox="1"/>
          <p:nvPr/>
        </p:nvSpPr>
        <p:spPr>
          <a:xfrm>
            <a:off x="6599425" y="1985100"/>
            <a:ext cx="1005300" cy="2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000" tIns="18000" rIns="18000" bIns="18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-FR" sz="12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FTM</a:t>
            </a:r>
            <a:endParaRPr sz="1200" b="1" u="none" strike="noStrike" cap="none">
              <a:solidFill>
                <a:srgbClr val="C00000"/>
              </a:solidFill>
            </a:endParaRPr>
          </a:p>
        </p:txBody>
      </p:sp>
      <p:sp>
        <p:nvSpPr>
          <p:cNvPr id="740" name="Google Shape;740;g1071cc09bf8_1_478"/>
          <p:cNvSpPr txBox="1"/>
          <p:nvPr/>
        </p:nvSpPr>
        <p:spPr>
          <a:xfrm>
            <a:off x="5152000" y="1975800"/>
            <a:ext cx="789600" cy="2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000" tIns="18000" rIns="18000" bIns="18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fr-FR" sz="1300" b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FUSIC</a:t>
            </a:r>
            <a:endParaRPr sz="1300" b="1" u="none" strike="noStrike" cap="none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071cc09bf8_1_487"/>
          <p:cNvSpPr txBox="1"/>
          <p:nvPr/>
        </p:nvSpPr>
        <p:spPr>
          <a:xfrm>
            <a:off x="8280000" y="2916000"/>
            <a:ext cx="1806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6" name="Google Shape;746;g1071cc09bf8_1_4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5640" y="1188000"/>
            <a:ext cx="2697121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g1071cc09bf8_1_4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9640" y="1188000"/>
            <a:ext cx="2697121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g1071cc09bf8_1_487"/>
          <p:cNvSpPr txBox="1"/>
          <p:nvPr/>
        </p:nvSpPr>
        <p:spPr>
          <a:xfrm>
            <a:off x="1469175" y="2988000"/>
            <a:ext cx="73149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latin typeface="Cambria"/>
                <a:ea typeface="Cambria"/>
                <a:cs typeface="Cambria"/>
                <a:sym typeface="Cambria"/>
              </a:rPr>
              <a:t>Restaurant universitaire</a:t>
            </a:r>
            <a:r>
              <a:rPr lang="fr-FR" sz="13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		 </a:t>
            </a:r>
            <a:r>
              <a:rPr lang="fr-FR" sz="1300" b="0" i="0" u="none" strike="noStrike" cap="none" dirty="0" smtClea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      </a:t>
            </a:r>
            <a:r>
              <a:rPr lang="fr-FR" sz="1300" dirty="0" smtClean="0">
                <a:latin typeface="Cambria"/>
                <a:ea typeface="Cambria"/>
                <a:cs typeface="Cambria"/>
                <a:sym typeface="Cambria"/>
              </a:rPr>
              <a:t>Entrepôt </a:t>
            </a:r>
            <a:r>
              <a:rPr lang="fr-FR" sz="1300" b="0" i="0" u="none" strike="noStrike" cap="none" dirty="0" smtClea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3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	</a:t>
            </a:r>
            <a:r>
              <a:rPr lang="fr-FR" sz="1300" dirty="0" smtClean="0">
                <a:latin typeface="Cambria"/>
                <a:ea typeface="Cambria"/>
                <a:cs typeface="Cambria"/>
                <a:sym typeface="Cambria"/>
              </a:rPr>
              <a:t>        	                  Salon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g1071cc09bf8_1_487"/>
          <p:cNvSpPr txBox="1"/>
          <p:nvPr/>
        </p:nvSpPr>
        <p:spPr>
          <a:xfrm>
            <a:off x="808800" y="3458150"/>
            <a:ext cx="8208000" cy="9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88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Précision dans l’estimation de la distance</a:t>
            </a:r>
            <a:r>
              <a:rPr lang="fr-FR" sz="16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==&gt; Précision dans la localisation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43049" algn="l" rtl="0">
              <a:lnSpc>
                <a:spcPct val="100000"/>
              </a:lnSpc>
              <a:spcBef>
                <a:spcPts val="567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Noto Sans Symbols"/>
              <a:buChar char="−"/>
            </a:pP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Erreur médiane </a:t>
            </a:r>
            <a:r>
              <a:rPr lang="fr-FR" sz="16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: 1.94m vs 3.64m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43049" algn="l" rtl="0">
              <a:lnSpc>
                <a:spcPct val="100000"/>
              </a:lnSpc>
              <a:spcBef>
                <a:spcPts val="567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Noto Sans Symbols"/>
              <a:buChar char="−"/>
            </a:pPr>
            <a:r>
              <a:rPr lang="fr-FR" sz="16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90</a:t>
            </a: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ème </a:t>
            </a:r>
            <a:r>
              <a:rPr lang="fr-FR" sz="1600" b="0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percentile : 3.77m vs 5.79m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g1071cc09bf8_1_487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 sz="2600"/>
              <a:t>Localisation dans les bâtiments</a:t>
            </a:r>
            <a:endParaRPr sz="2600"/>
          </a:p>
        </p:txBody>
      </p:sp>
      <p:sp>
        <p:nvSpPr>
          <p:cNvPr id="751" name="Google Shape;751;g1071cc09bf8_1_487"/>
          <p:cNvSpPr txBox="1"/>
          <p:nvPr/>
        </p:nvSpPr>
        <p:spPr>
          <a:xfrm>
            <a:off x="808800" y="4543650"/>
            <a:ext cx="82080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8810" algn="l" rtl="0">
              <a:lnSpc>
                <a:spcPct val="100000"/>
              </a:lnSpc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❏"/>
            </a:pP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Grande différence dans l’entrepôt (environnement multi-chemin le plus complexe)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g1071cc09bf8_1_48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57</a:t>
            </a:fld>
            <a:r>
              <a:rPr lang="fr-FR"/>
              <a:t>/65</a:t>
            </a:r>
            <a:endParaRPr/>
          </a:p>
        </p:txBody>
      </p:sp>
      <p:pic>
        <p:nvPicPr>
          <p:cNvPr id="753" name="Google Shape;753;g1071cc09bf8_1_487"/>
          <p:cNvPicPr preferRelativeResize="0"/>
          <p:nvPr/>
        </p:nvPicPr>
        <p:blipFill rotWithShape="1">
          <a:blip r:embed="rId4">
            <a:alphaModFix/>
          </a:blip>
          <a:srcRect b="8071"/>
          <a:stretch/>
        </p:blipFill>
        <p:spPr>
          <a:xfrm>
            <a:off x="903000" y="1464450"/>
            <a:ext cx="7981600" cy="15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0876752ef4_0_92"/>
          <p:cNvSpPr txBox="1">
            <a:spLocks noGrp="1"/>
          </p:cNvSpPr>
          <p:nvPr>
            <p:ph type="body" idx="4294967295"/>
          </p:nvPr>
        </p:nvSpPr>
        <p:spPr>
          <a:xfrm>
            <a:off x="626700" y="1303775"/>
            <a:ext cx="6061500" cy="3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460" algn="l" rtl="0">
              <a:lnSpc>
                <a:spcPct val="100000"/>
              </a:lnSpc>
              <a:spcAft>
                <a:spcPts val="0"/>
              </a:spcAft>
              <a:buClr>
                <a:schemeClr val="accent4"/>
              </a:buClr>
              <a:buSzPts val="2000"/>
              <a:buFont typeface="Roboto"/>
              <a:buChar char="❏"/>
            </a:pPr>
            <a:r>
              <a:rPr lang="fr-FR" sz="2000" dirty="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Introduction : contexte et contributions</a:t>
            </a:r>
            <a:endParaRPr sz="2000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"/>
              <a:buChar char="❏"/>
            </a:pPr>
            <a:r>
              <a:rPr lang="fr-FR" sz="2000" dirty="0" err="1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HandRate</a:t>
            </a:r>
            <a:r>
              <a:rPr lang="fr-FR" sz="2000" dirty="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 : surveillance de la fréquence cardiaque avec téléphone dans la main</a:t>
            </a:r>
            <a:endParaRPr sz="2000" dirty="0">
              <a:solidFill>
                <a:schemeClr val="accent4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4246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"/>
              <a:buChar char="❏"/>
            </a:pPr>
            <a:r>
              <a:rPr lang="fr-FR" sz="2000" dirty="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FUSIC : localisation en intérieur avec le standard </a:t>
            </a:r>
            <a:r>
              <a:rPr lang="fr-FR" sz="2000" dirty="0" err="1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WiFi</a:t>
            </a:r>
            <a:r>
              <a:rPr lang="fr-FR" sz="2000" dirty="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-FTM</a:t>
            </a:r>
            <a:endParaRPr sz="2000" dirty="0">
              <a:solidFill>
                <a:schemeClr val="accent4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42460" algn="l" rtl="0">
              <a:lnSpc>
                <a:spcPct val="100000"/>
              </a:lnSpc>
              <a:spcBef>
                <a:spcPts val="3000"/>
              </a:spcBef>
              <a:spcAft>
                <a:spcPts val="2000"/>
              </a:spcAft>
              <a:buClr>
                <a:schemeClr val="accent5"/>
              </a:buClr>
              <a:buSzPts val="2000"/>
              <a:buFont typeface="Roboto"/>
              <a:buChar char="❏"/>
            </a:pPr>
            <a:r>
              <a:rPr lang="fr-FR" sz="2000" b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Conclusion et perspectives</a:t>
            </a:r>
            <a:endParaRPr sz="2000" b="1" dirty="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9" name="Google Shape;759;g10876752ef4_0_9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58</a:t>
            </a:fld>
            <a:r>
              <a:rPr lang="fr-FR"/>
              <a:t>/65</a:t>
            </a:r>
            <a:endParaRPr/>
          </a:p>
        </p:txBody>
      </p:sp>
      <p:sp>
        <p:nvSpPr>
          <p:cNvPr id="760" name="Google Shape;760;g10876752ef4_0_92"/>
          <p:cNvSpPr txBox="1">
            <a:spLocks noGrp="1"/>
          </p:cNvSpPr>
          <p:nvPr>
            <p:ph type="title" idx="4294967295"/>
          </p:nvPr>
        </p:nvSpPr>
        <p:spPr>
          <a:xfrm>
            <a:off x="416375" y="5165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Plan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0876752ef4_0_238"/>
          <p:cNvSpPr txBox="1">
            <a:spLocks noGrp="1"/>
          </p:cNvSpPr>
          <p:nvPr>
            <p:ph type="body" idx="4294967295"/>
          </p:nvPr>
        </p:nvSpPr>
        <p:spPr>
          <a:xfrm>
            <a:off x="937071" y="2190466"/>
            <a:ext cx="5425945" cy="233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-342900">
              <a:buClr>
                <a:schemeClr val="lt1"/>
              </a:buClr>
              <a:buSzPts val="1800"/>
              <a:buFont typeface="Cambria"/>
              <a:buChar char="❏"/>
            </a:pPr>
            <a:r>
              <a:rPr lang="fr-FR" sz="1800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Utilisation du smartphone pour offrir de nouveaux services</a:t>
            </a:r>
          </a:p>
          <a:p>
            <a:pPr indent="-342900">
              <a:spcBef>
                <a:spcPts val="2400"/>
              </a:spcBef>
              <a:buClr>
                <a:schemeClr val="lt1"/>
              </a:buClr>
              <a:buSzPts val="1800"/>
              <a:buFont typeface="Cambria"/>
              <a:buChar char="❏"/>
            </a:pPr>
            <a:r>
              <a:rPr lang="fr-FR" sz="1800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Condition d’utilisation la plus simple : téléphone simplement tenu dans la main</a:t>
            </a:r>
          </a:p>
          <a:p>
            <a:pPr indent="-342900">
              <a:spcBef>
                <a:spcPts val="2400"/>
              </a:spcBef>
              <a:buClr>
                <a:schemeClr val="lt1"/>
              </a:buClr>
              <a:buSzPts val="1800"/>
              <a:buFont typeface="Cambria"/>
              <a:buChar char="❏"/>
            </a:pPr>
            <a:r>
              <a:rPr lang="fr-FR" sz="1800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Défis  interdisciplinaires : Réseaux, Traitement de signal, Apprentissage automatique</a:t>
            </a:r>
          </a:p>
        </p:txBody>
      </p:sp>
      <p:sp>
        <p:nvSpPr>
          <p:cNvPr id="768" name="Google Shape;768;g10876752ef4_0_2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59</a:t>
            </a:fld>
            <a:r>
              <a:rPr lang="fr-FR"/>
              <a:t>/65</a:t>
            </a:r>
            <a:endParaRPr/>
          </a:p>
        </p:txBody>
      </p:sp>
      <p:sp>
        <p:nvSpPr>
          <p:cNvPr id="769" name="Google Shape;769;g10876752ef4_0_238"/>
          <p:cNvSpPr txBox="1">
            <a:spLocks noGrp="1"/>
          </p:cNvSpPr>
          <p:nvPr>
            <p:ph type="title" idx="4294967295"/>
          </p:nvPr>
        </p:nvSpPr>
        <p:spPr>
          <a:xfrm>
            <a:off x="416375" y="4403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Conclusions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" name="Google Shape;770;g10876752ef4_0_238"/>
          <p:cNvSpPr txBox="1">
            <a:spLocks/>
          </p:cNvSpPr>
          <p:nvPr/>
        </p:nvSpPr>
        <p:spPr>
          <a:xfrm>
            <a:off x="541288" y="1614525"/>
            <a:ext cx="5614876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-342900">
              <a:buClr>
                <a:schemeClr val="accent5"/>
              </a:buClr>
              <a:buSzPts val="1800"/>
              <a:buFont typeface="Cambria"/>
              <a:buChar char="❏"/>
            </a:pPr>
            <a:r>
              <a:rPr lang="fr-FR" sz="2200" b="1" dirty="0" smtClean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Dans cette thèse</a:t>
            </a:r>
            <a:endParaRPr lang="fr-FR" sz="2200" b="1" dirty="0">
              <a:solidFill>
                <a:schemeClr val="accent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15" name="Google Shape;788;g10876752ef4_0_194"/>
          <p:cNvGrpSpPr/>
          <p:nvPr/>
        </p:nvGrpSpPr>
        <p:grpSpPr>
          <a:xfrm>
            <a:off x="6526338" y="1560575"/>
            <a:ext cx="3180824" cy="3608650"/>
            <a:chOff x="6526338" y="1560575"/>
            <a:chExt cx="3180824" cy="3608650"/>
          </a:xfrm>
        </p:grpSpPr>
        <p:grpSp>
          <p:nvGrpSpPr>
            <p:cNvPr id="16" name="Google Shape;789;g10876752ef4_0_194"/>
            <p:cNvGrpSpPr/>
            <p:nvPr/>
          </p:nvGrpSpPr>
          <p:grpSpPr>
            <a:xfrm>
              <a:off x="6843725" y="1614525"/>
              <a:ext cx="1333500" cy="2829000"/>
              <a:chOff x="6843725" y="1614525"/>
              <a:chExt cx="1333500" cy="2829000"/>
            </a:xfrm>
          </p:grpSpPr>
          <p:sp>
            <p:nvSpPr>
              <p:cNvPr id="18" name="Google Shape;790;g10876752ef4_0_194"/>
              <p:cNvSpPr/>
              <p:nvPr/>
            </p:nvSpPr>
            <p:spPr>
              <a:xfrm>
                <a:off x="6843725" y="1614525"/>
                <a:ext cx="1333500" cy="2829000"/>
              </a:xfrm>
              <a:prstGeom prst="roundRect">
                <a:avLst>
                  <a:gd name="adj" fmla="val 16667"/>
                </a:avLst>
              </a:prstGeom>
              <a:solidFill>
                <a:srgbClr val="FBFBFB"/>
              </a:solidFill>
              <a:ln w="9525" cap="flat" cmpd="sng">
                <a:solidFill>
                  <a:srgbClr val="FBFBF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9" name="Google Shape;791;g10876752ef4_0_19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213901" y="1843152"/>
                <a:ext cx="593150" cy="23573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7" name="Google Shape;792;g10876752ef4_0_19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26338" y="1560575"/>
              <a:ext cx="3180824" cy="3608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71cc09bf8_1_693"/>
          <p:cNvSpPr txBox="1">
            <a:spLocks noGrp="1"/>
          </p:cNvSpPr>
          <p:nvPr>
            <p:ph type="body" idx="4294967295"/>
          </p:nvPr>
        </p:nvSpPr>
        <p:spPr>
          <a:xfrm>
            <a:off x="419850" y="1352550"/>
            <a:ext cx="5920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"/>
              <a:buChar char="❏"/>
            </a:pPr>
            <a:r>
              <a:rPr lang="fr-FR" sz="18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Fonctions similaires à celles d’un ordinateur</a:t>
            </a:r>
            <a:endParaRPr sz="14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2" name="Google Shape;162;g1071cc09bf8_1_693"/>
          <p:cNvSpPr/>
          <p:nvPr/>
        </p:nvSpPr>
        <p:spPr>
          <a:xfrm>
            <a:off x="6547523" y="841201"/>
            <a:ext cx="2325161" cy="4028079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1071cc09bf8_1_693"/>
          <p:cNvSpPr txBox="1">
            <a:spLocks noGrp="1"/>
          </p:cNvSpPr>
          <p:nvPr>
            <p:ph type="body" idx="4294967295"/>
          </p:nvPr>
        </p:nvSpPr>
        <p:spPr>
          <a:xfrm>
            <a:off x="6819550" y="1463700"/>
            <a:ext cx="1800000" cy="28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 sz="1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Puissance de</a:t>
            </a:r>
            <a:br>
              <a:rPr lang="fr-FR" sz="1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fr-FR" sz="1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calcul</a:t>
            </a:r>
            <a:endParaRPr sz="16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 sz="1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+</a:t>
            </a:r>
            <a:endParaRPr sz="16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 sz="1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Capacités de communication</a:t>
            </a:r>
            <a:endParaRPr sz="16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 sz="1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+</a:t>
            </a:r>
            <a:endParaRPr sz="16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6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 sz="1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_____________</a:t>
            </a:r>
            <a:endParaRPr sz="16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2400"/>
              <a:buNone/>
            </a:pPr>
            <a:r>
              <a:rPr lang="fr-FR" sz="1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Toujours avec nous</a:t>
            </a:r>
            <a:endParaRPr sz="16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4" name="Google Shape;164;g1071cc09bf8_1_69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6</a:t>
            </a:fld>
            <a:r>
              <a:rPr lang="fr-FR"/>
              <a:t>/65</a:t>
            </a:r>
            <a:endParaRPr/>
          </a:p>
        </p:txBody>
      </p:sp>
      <p:sp>
        <p:nvSpPr>
          <p:cNvPr id="165" name="Google Shape;165;g1071cc09bf8_1_693"/>
          <p:cNvSpPr txBox="1">
            <a:spLocks noGrp="1"/>
          </p:cNvSpPr>
          <p:nvPr>
            <p:ph type="title" idx="4294967295"/>
          </p:nvPr>
        </p:nvSpPr>
        <p:spPr>
          <a:xfrm>
            <a:off x="416375" y="4403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Contexte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6" name="Google Shape;166;g1071cc09bf8_1_693"/>
          <p:cNvSpPr txBox="1">
            <a:spLocks noGrp="1"/>
          </p:cNvSpPr>
          <p:nvPr>
            <p:ph type="body" idx="4294967295"/>
          </p:nvPr>
        </p:nvSpPr>
        <p:spPr>
          <a:xfrm>
            <a:off x="419850" y="1838325"/>
            <a:ext cx="59205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mbria"/>
              <a:buChar char="❏"/>
            </a:pPr>
            <a:r>
              <a:rPr lang="fr-FR" sz="1800" b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Et en plus, de nouveaux services :</a:t>
            </a:r>
            <a:endParaRPr sz="1800" b="1" dirty="0">
              <a:solidFill>
                <a:schemeClr val="accent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7" name="Google Shape;167;g1071cc09bf8_1_693"/>
          <p:cNvSpPr txBox="1">
            <a:spLocks noGrp="1"/>
          </p:cNvSpPr>
          <p:nvPr>
            <p:ph type="body" idx="4294967295"/>
          </p:nvPr>
        </p:nvSpPr>
        <p:spPr>
          <a:xfrm>
            <a:off x="923925" y="4235638"/>
            <a:ext cx="54768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999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400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Contraintes importantes en termes de conditions d’utilisation, déploiement infrastructurel ou précision limitée</a:t>
            </a:r>
            <a:endParaRPr sz="1400" dirty="0">
              <a:solidFill>
                <a:schemeClr val="accent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168" name="Google Shape;168;g1071cc09bf8_1_693"/>
          <p:cNvCxnSpPr/>
          <p:nvPr/>
        </p:nvCxnSpPr>
        <p:spPr>
          <a:xfrm rot="10800000" flipH="1">
            <a:off x="923925" y="4162350"/>
            <a:ext cx="5315100" cy="9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g1071cc09bf8_1_693"/>
          <p:cNvSpPr txBox="1">
            <a:spLocks noGrp="1"/>
          </p:cNvSpPr>
          <p:nvPr>
            <p:ph type="body" idx="4294967295"/>
          </p:nvPr>
        </p:nvSpPr>
        <p:spPr>
          <a:xfrm>
            <a:off x="6816940" y="3146852"/>
            <a:ext cx="18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 sz="1600" b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Capteurs</a:t>
            </a:r>
            <a:endParaRPr sz="1600" b="1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0" name="Google Shape;170;g1071cc09bf8_1_693"/>
          <p:cNvSpPr txBox="1">
            <a:spLocks noGrp="1"/>
          </p:cNvSpPr>
          <p:nvPr>
            <p:ph type="body" idx="4294967295"/>
          </p:nvPr>
        </p:nvSpPr>
        <p:spPr>
          <a:xfrm>
            <a:off x="400800" y="2257425"/>
            <a:ext cx="5920500" cy="18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"/>
              <a:buChar char="❏"/>
            </a:pPr>
            <a:r>
              <a:rPr lang="fr-FR" sz="14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Santé : suivi des constantes vitales, diagnostic de maladies, etc.</a:t>
            </a:r>
            <a:endParaRPr sz="14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37160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"/>
              <a:buChar char="❏"/>
            </a:pPr>
            <a:r>
              <a:rPr lang="fr-FR" sz="14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Localisation et navigation</a:t>
            </a:r>
            <a:endParaRPr sz="14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37160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"/>
              <a:buChar char="❏"/>
            </a:pPr>
            <a:r>
              <a:rPr lang="fr-FR" sz="14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Interaction homme-machine : détection des gestes, des activités, etc.</a:t>
            </a:r>
            <a:endParaRPr sz="14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37160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"/>
              <a:buChar char="❏"/>
            </a:pPr>
            <a:r>
              <a:rPr lang="fr-FR" sz="14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Sécurité mobile : biométrie</a:t>
            </a:r>
            <a:endParaRPr sz="14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0876752ef4_0_1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60</a:t>
            </a:fld>
            <a:r>
              <a:rPr lang="fr-FR"/>
              <a:t>/65</a:t>
            </a:r>
            <a:endParaRPr/>
          </a:p>
        </p:txBody>
      </p:sp>
      <p:sp>
        <p:nvSpPr>
          <p:cNvPr id="777" name="Google Shape;777;g10876752ef4_0_194"/>
          <p:cNvSpPr txBox="1">
            <a:spLocks noGrp="1"/>
          </p:cNvSpPr>
          <p:nvPr>
            <p:ph type="title" idx="4294967295"/>
          </p:nvPr>
        </p:nvSpPr>
        <p:spPr>
          <a:xfrm>
            <a:off x="416375" y="4403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Conclusions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8" name="Google Shape;778;g10876752ef4_0_194"/>
          <p:cNvSpPr txBox="1">
            <a:spLocks noGrp="1"/>
          </p:cNvSpPr>
          <p:nvPr>
            <p:ph type="body" idx="4294967295"/>
          </p:nvPr>
        </p:nvSpPr>
        <p:spPr>
          <a:xfrm>
            <a:off x="350061" y="1781008"/>
            <a:ext cx="4857600" cy="676200"/>
          </a:xfrm>
          <a:prstGeom prst="rect">
            <a:avLst/>
          </a:prstGeom>
          <a:gradFill>
            <a:gsLst>
              <a:gs pos="0">
                <a:srgbClr val="F7DA82"/>
              </a:gs>
              <a:gs pos="100000">
                <a:srgbClr val="DFAD18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809999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400" b="1" dirty="0" err="1">
                <a:latin typeface="Cambria"/>
                <a:ea typeface="Cambria"/>
                <a:cs typeface="Cambria"/>
                <a:sym typeface="Cambria"/>
              </a:rPr>
              <a:t>HandRate</a:t>
            </a:r>
            <a:r>
              <a:rPr lang="fr-FR" sz="1400" dirty="0">
                <a:latin typeface="Cambria"/>
                <a:ea typeface="Cambria"/>
                <a:cs typeface="Cambria"/>
                <a:sym typeface="Cambria"/>
              </a:rPr>
              <a:t> : Surveillance de la fréquence cardiaque</a:t>
            </a:r>
            <a:endParaRPr sz="1400" b="1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79" name="Google Shape;779;g10876752ef4_0_194"/>
          <p:cNvSpPr txBox="1">
            <a:spLocks noGrp="1"/>
          </p:cNvSpPr>
          <p:nvPr>
            <p:ph type="body" idx="4294967295"/>
          </p:nvPr>
        </p:nvSpPr>
        <p:spPr>
          <a:xfrm>
            <a:off x="350061" y="2619208"/>
            <a:ext cx="4857600" cy="676200"/>
          </a:xfrm>
          <a:prstGeom prst="rect">
            <a:avLst/>
          </a:prstGeom>
          <a:gradFill>
            <a:gsLst>
              <a:gs pos="0">
                <a:srgbClr val="F7DA82"/>
              </a:gs>
              <a:gs pos="100000">
                <a:srgbClr val="DFAD18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809999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400" b="1" dirty="0" err="1">
                <a:latin typeface="Cambria"/>
                <a:ea typeface="Cambria"/>
                <a:cs typeface="Cambria"/>
                <a:sym typeface="Cambria"/>
              </a:rPr>
              <a:t>HoldPass</a:t>
            </a:r>
            <a:r>
              <a:rPr lang="fr-FR" sz="1400" dirty="0">
                <a:latin typeface="Cambria"/>
                <a:ea typeface="Cambria"/>
                <a:cs typeface="Cambria"/>
                <a:sym typeface="Cambria"/>
              </a:rPr>
              <a:t> : Authentification biométrique fondée sur l’activité cardiaque</a:t>
            </a:r>
            <a:endParaRPr sz="1400" b="1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80" name="Google Shape;780;g10876752ef4_0_194"/>
          <p:cNvSpPr txBox="1">
            <a:spLocks noGrp="1"/>
          </p:cNvSpPr>
          <p:nvPr>
            <p:ph type="body" idx="4294967295"/>
          </p:nvPr>
        </p:nvSpPr>
        <p:spPr>
          <a:xfrm>
            <a:off x="350061" y="3457408"/>
            <a:ext cx="4857600" cy="676200"/>
          </a:xfrm>
          <a:prstGeom prst="rect">
            <a:avLst/>
          </a:prstGeom>
          <a:gradFill>
            <a:gsLst>
              <a:gs pos="0">
                <a:srgbClr val="F7DA82"/>
              </a:gs>
              <a:gs pos="100000">
                <a:srgbClr val="DFAD18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809999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400" b="1" dirty="0">
                <a:latin typeface="Cambria"/>
                <a:ea typeface="Cambria"/>
                <a:cs typeface="Cambria"/>
                <a:sym typeface="Cambria"/>
              </a:rPr>
              <a:t>FUSIC</a:t>
            </a:r>
            <a:r>
              <a:rPr lang="fr-FR" sz="1400" dirty="0">
                <a:latin typeface="Cambria"/>
                <a:ea typeface="Cambria"/>
                <a:cs typeface="Cambria"/>
                <a:sym typeface="Cambria"/>
              </a:rPr>
              <a:t> : Localisation en intérieur avec FTM (</a:t>
            </a:r>
            <a:r>
              <a:rPr lang="fr-FR" sz="1400" dirty="0" err="1">
                <a:latin typeface="Cambria"/>
                <a:ea typeface="Cambria"/>
                <a:cs typeface="Cambria"/>
                <a:sym typeface="Cambria"/>
              </a:rPr>
              <a:t>WiFi</a:t>
            </a:r>
            <a:r>
              <a:rPr lang="fr-FR" sz="1400" dirty="0">
                <a:latin typeface="Cambria"/>
                <a:ea typeface="Cambria"/>
                <a:cs typeface="Cambria"/>
                <a:sym typeface="Cambria"/>
              </a:rPr>
              <a:t>)</a:t>
            </a:r>
            <a:endParaRPr sz="1400" b="1" dirty="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781" name="Google Shape;781;g10876752ef4_0_194"/>
          <p:cNvCxnSpPr/>
          <p:nvPr/>
        </p:nvCxnSpPr>
        <p:spPr>
          <a:xfrm rot="10800000" flipH="1">
            <a:off x="806711" y="1333283"/>
            <a:ext cx="10200" cy="8445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82" name="Google Shape;782;g10876752ef4_0_194"/>
          <p:cNvCxnSpPr/>
          <p:nvPr/>
        </p:nvCxnSpPr>
        <p:spPr>
          <a:xfrm rot="10800000">
            <a:off x="803418" y="2095596"/>
            <a:ext cx="3600" cy="9285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83" name="Google Shape;783;g10876752ef4_0_194"/>
          <p:cNvCxnSpPr/>
          <p:nvPr/>
        </p:nvCxnSpPr>
        <p:spPr>
          <a:xfrm rot="10800000" flipH="1">
            <a:off x="807661" y="3843633"/>
            <a:ext cx="300" cy="6762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4" name="Google Shape;784;g10876752ef4_0_194"/>
          <p:cNvCxnSpPr/>
          <p:nvPr/>
        </p:nvCxnSpPr>
        <p:spPr>
          <a:xfrm rot="10800000">
            <a:off x="812943" y="2933796"/>
            <a:ext cx="3600" cy="9285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85" name="Google Shape;785;g10876752ef4_0_194"/>
          <p:cNvSpPr/>
          <p:nvPr/>
        </p:nvSpPr>
        <p:spPr>
          <a:xfrm>
            <a:off x="732393" y="2047971"/>
            <a:ext cx="151200" cy="145800"/>
          </a:xfrm>
          <a:prstGeom prst="flowChartConnector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g10876752ef4_0_194"/>
          <p:cNvSpPr/>
          <p:nvPr/>
        </p:nvSpPr>
        <p:spPr>
          <a:xfrm>
            <a:off x="732393" y="2876646"/>
            <a:ext cx="151200" cy="145800"/>
          </a:xfrm>
          <a:prstGeom prst="flowChartConnector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10876752ef4_0_194"/>
          <p:cNvSpPr/>
          <p:nvPr/>
        </p:nvSpPr>
        <p:spPr>
          <a:xfrm>
            <a:off x="732393" y="3705321"/>
            <a:ext cx="151200" cy="145800"/>
          </a:xfrm>
          <a:prstGeom prst="flowChartConnector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65;g10876752ef4_0_238"/>
          <p:cNvSpPr txBox="1">
            <a:spLocks/>
          </p:cNvSpPr>
          <p:nvPr/>
        </p:nvSpPr>
        <p:spPr>
          <a:xfrm>
            <a:off x="5288211" y="1628175"/>
            <a:ext cx="3621521" cy="301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-342900">
              <a:spcBef>
                <a:spcPts val="1200"/>
              </a:spcBef>
              <a:buClrTx/>
              <a:buSzPts val="1800"/>
              <a:buFont typeface="Cambria"/>
              <a:buChar char="❏"/>
            </a:pPr>
            <a:r>
              <a:rPr lang="fr-FR" sz="1800" b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Pour</a:t>
            </a:r>
            <a:r>
              <a:rPr lang="fr-FR" sz="1800" b="1" dirty="0" smtClean="0">
                <a:solidFill>
                  <a:schemeClr val="tx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800" b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chacun des systèmes :</a:t>
            </a:r>
          </a:p>
          <a:p>
            <a:pPr lvl="1" indent="-342900">
              <a:buClrTx/>
              <a:buSzPts val="1800"/>
              <a:buFont typeface="Cambria"/>
              <a:buChar char="❏"/>
            </a:pPr>
            <a:r>
              <a:rPr lang="fr-FR" sz="1600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Etude préliminaire</a:t>
            </a:r>
          </a:p>
          <a:p>
            <a:pPr lvl="1" indent="-342900">
              <a:spcBef>
                <a:spcPts val="1200"/>
              </a:spcBef>
              <a:buClrTx/>
              <a:buSzPts val="1800"/>
              <a:buFont typeface="Cambria"/>
              <a:buChar char="❏"/>
            </a:pPr>
            <a:r>
              <a:rPr lang="fr-FR" sz="1600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Construction du système</a:t>
            </a:r>
          </a:p>
          <a:p>
            <a:pPr lvl="1" indent="-342900">
              <a:spcBef>
                <a:spcPts val="1200"/>
              </a:spcBef>
              <a:buClrTx/>
              <a:buSzPts val="1800"/>
              <a:buFont typeface="Cambria"/>
              <a:buChar char="❏"/>
            </a:pPr>
            <a:r>
              <a:rPr lang="fr-FR" sz="1600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Implantation et évaluation des performances</a:t>
            </a:r>
            <a:endParaRPr lang="fr-FR" sz="1400" dirty="0" smtClean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>
              <a:spcBef>
                <a:spcPts val="1200"/>
              </a:spcBef>
              <a:buClrTx/>
              <a:buSzPts val="1800"/>
              <a:buFont typeface="Cambria"/>
              <a:buChar char="❏"/>
            </a:pPr>
            <a:r>
              <a:rPr lang="fr-FR" sz="1800" b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Objectifs atteints : </a:t>
            </a:r>
          </a:p>
          <a:p>
            <a:pPr lvl="1" indent="-342900">
              <a:buClr>
                <a:schemeClr val="bg1"/>
              </a:buClr>
              <a:buSzPts val="1800"/>
              <a:buFont typeface="Cambria"/>
              <a:buChar char="❏"/>
            </a:pPr>
            <a:r>
              <a:rPr lang="fr-FR" sz="1600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Résultats similaires ou meilleurs que ceux de systèmes comparables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0876752ef4_0_252"/>
          <p:cNvSpPr txBox="1">
            <a:spLocks noGrp="1"/>
          </p:cNvSpPr>
          <p:nvPr>
            <p:ph type="body" idx="4294967295"/>
          </p:nvPr>
        </p:nvSpPr>
        <p:spPr>
          <a:xfrm>
            <a:off x="419850" y="1463700"/>
            <a:ext cx="75036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mbria"/>
              <a:buChar char="❏"/>
            </a:pPr>
            <a:r>
              <a:rPr lang="fr-FR" sz="1800" b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FTM/FUSIC : évaluation large échelle</a:t>
            </a:r>
            <a:endParaRPr sz="1800" b="1" dirty="0">
              <a:solidFill>
                <a:schemeClr val="accent5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37160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"/>
              <a:buChar char="❏"/>
            </a:pPr>
            <a:r>
              <a:rPr lang="fr-FR" sz="14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Déploiement plus grand et longues périodes de temps : bâtiments, aéroports, centres commerciaux</a:t>
            </a:r>
            <a:endParaRPr sz="14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98" name="Google Shape;798;g10876752ef4_0_2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61</a:t>
            </a:fld>
            <a:r>
              <a:rPr lang="fr-FR"/>
              <a:t>/65</a:t>
            </a:r>
            <a:endParaRPr/>
          </a:p>
        </p:txBody>
      </p:sp>
      <p:sp>
        <p:nvSpPr>
          <p:cNvPr id="799" name="Google Shape;799;g10876752ef4_0_252"/>
          <p:cNvSpPr txBox="1">
            <a:spLocks noGrp="1"/>
          </p:cNvSpPr>
          <p:nvPr>
            <p:ph type="title" idx="4294967295"/>
          </p:nvPr>
        </p:nvSpPr>
        <p:spPr>
          <a:xfrm>
            <a:off x="416375" y="4403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Perspectives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00" name="Google Shape;800;g10876752ef4_0_252"/>
          <p:cNvSpPr txBox="1">
            <a:spLocks noGrp="1"/>
          </p:cNvSpPr>
          <p:nvPr>
            <p:ph type="body" idx="4294967295"/>
          </p:nvPr>
        </p:nvSpPr>
        <p:spPr>
          <a:xfrm>
            <a:off x="419850" y="3353900"/>
            <a:ext cx="7715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mbria"/>
              <a:buChar char="❏"/>
            </a:pPr>
            <a:r>
              <a:rPr lang="fr-FR" sz="1800" b="1" dirty="0" err="1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HandRate</a:t>
            </a:r>
            <a:r>
              <a:rPr lang="fr-FR" sz="1800" b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 : vers une solution plus complète et plus opportuniste</a:t>
            </a:r>
            <a:endParaRPr sz="1400" b="1" dirty="0">
              <a:solidFill>
                <a:schemeClr val="accent5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37160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"/>
              <a:buChar char="❏"/>
            </a:pPr>
            <a:r>
              <a:rPr lang="fr-FR" sz="14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D’autres constantes vitales : fréquence respiratoire, pression artérielle, etc.</a:t>
            </a:r>
            <a:endParaRPr sz="14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01" name="Google Shape;801;g10876752ef4_0_252"/>
          <p:cNvSpPr txBox="1">
            <a:spLocks noGrp="1"/>
          </p:cNvSpPr>
          <p:nvPr>
            <p:ph type="body" idx="4294967295"/>
          </p:nvPr>
        </p:nvSpPr>
        <p:spPr>
          <a:xfrm>
            <a:off x="419850" y="2375528"/>
            <a:ext cx="75036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7160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"/>
              <a:buChar char="❏"/>
            </a:pPr>
            <a:r>
              <a:rPr lang="fr-FR" sz="1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Effet de la dynamique des utilisateurs sur la précision, effet sur la bande passante</a:t>
            </a:r>
            <a:endParaRPr sz="14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02" name="Google Shape;802;g10876752ef4_0_252"/>
          <p:cNvSpPr txBox="1">
            <a:spLocks noGrp="1"/>
          </p:cNvSpPr>
          <p:nvPr>
            <p:ph type="body" idx="4294967295"/>
          </p:nvPr>
        </p:nvSpPr>
        <p:spPr>
          <a:xfrm>
            <a:off x="419850" y="4097450"/>
            <a:ext cx="7715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7160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"/>
              <a:buChar char="❏"/>
            </a:pPr>
            <a:r>
              <a:rPr lang="fr-FR" sz="14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Utiliser d’autres capteurs : le micro par exemple</a:t>
            </a:r>
            <a:endParaRPr sz="14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37160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"/>
              <a:buChar char="❏"/>
            </a:pPr>
            <a:r>
              <a:rPr lang="fr-FR" sz="14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Pendant le sommeil et qualité du sommeil</a:t>
            </a:r>
            <a:endParaRPr sz="14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0876752ef4_0_2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62</a:t>
            </a:fld>
            <a:r>
              <a:rPr lang="fr-FR"/>
              <a:t>/65</a:t>
            </a:r>
            <a:endParaRPr/>
          </a:p>
        </p:txBody>
      </p:sp>
      <p:sp>
        <p:nvSpPr>
          <p:cNvPr id="808" name="Google Shape;808;g10876752ef4_0_271"/>
          <p:cNvSpPr txBox="1">
            <a:spLocks noGrp="1"/>
          </p:cNvSpPr>
          <p:nvPr>
            <p:ph type="title" idx="4294967295"/>
          </p:nvPr>
        </p:nvSpPr>
        <p:spPr>
          <a:xfrm>
            <a:off x="416375" y="440350"/>
            <a:ext cx="84717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 sz="2500">
                <a:solidFill>
                  <a:schemeClr val="lt1"/>
                </a:solidFill>
              </a:rPr>
              <a:t>A long terme : les réseaux sans fil multi-fonctions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809" name="Google Shape;809;g10876752ef4_0_271"/>
          <p:cNvSpPr txBox="1">
            <a:spLocks noGrp="1"/>
          </p:cNvSpPr>
          <p:nvPr>
            <p:ph type="body" idx="4294967295"/>
          </p:nvPr>
        </p:nvSpPr>
        <p:spPr>
          <a:xfrm>
            <a:off x="626425" y="1791275"/>
            <a:ext cx="3629100" cy="676200"/>
          </a:xfrm>
          <a:prstGeom prst="rect">
            <a:avLst/>
          </a:prstGeom>
          <a:gradFill>
            <a:gsLst>
              <a:gs pos="0">
                <a:srgbClr val="F7DA82"/>
              </a:gs>
              <a:gs pos="100000">
                <a:srgbClr val="DFAD18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400" b="1" dirty="0">
                <a:latin typeface="Cambria"/>
                <a:ea typeface="Cambria"/>
                <a:cs typeface="Cambria"/>
                <a:sym typeface="Cambria"/>
              </a:rPr>
              <a:t>Capteurs + Réseaux sans fil</a:t>
            </a:r>
            <a:endParaRPr sz="1400" b="1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10" name="Google Shape;810;g10876752ef4_0_271"/>
          <p:cNvSpPr txBox="1">
            <a:spLocks noGrp="1"/>
          </p:cNvSpPr>
          <p:nvPr>
            <p:ph type="body" idx="4294967295"/>
          </p:nvPr>
        </p:nvSpPr>
        <p:spPr>
          <a:xfrm>
            <a:off x="626425" y="3778325"/>
            <a:ext cx="3629100" cy="676200"/>
          </a:xfrm>
          <a:prstGeom prst="rect">
            <a:avLst/>
          </a:prstGeom>
          <a:gradFill>
            <a:gsLst>
              <a:gs pos="0">
                <a:srgbClr val="F7DA82"/>
              </a:gs>
              <a:gs pos="100000">
                <a:srgbClr val="DFAD18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Aft>
                <a:spcPts val="0"/>
              </a:spcAft>
              <a:buNone/>
            </a:pPr>
            <a:r>
              <a:rPr lang="fr-FR" sz="1400" b="1" dirty="0">
                <a:latin typeface="Cambria"/>
                <a:ea typeface="Cambria"/>
                <a:cs typeface="Cambria"/>
                <a:sym typeface="Cambria"/>
              </a:rPr>
              <a:t>Services connexes</a:t>
            </a:r>
            <a:endParaRPr sz="1400" b="1" dirty="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811" name="Google Shape;811;g10876752ef4_0_271"/>
          <p:cNvCxnSpPr/>
          <p:nvPr/>
        </p:nvCxnSpPr>
        <p:spPr>
          <a:xfrm>
            <a:off x="3233300" y="2491400"/>
            <a:ext cx="14700" cy="1264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12" name="Google Shape;812;g10876752ef4_0_271"/>
          <p:cNvCxnSpPr/>
          <p:nvPr/>
        </p:nvCxnSpPr>
        <p:spPr>
          <a:xfrm>
            <a:off x="1633100" y="2491400"/>
            <a:ext cx="14700" cy="12645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813" name="Google Shape;813;g10876752ef4_0_271"/>
          <p:cNvSpPr txBox="1">
            <a:spLocks noGrp="1"/>
          </p:cNvSpPr>
          <p:nvPr>
            <p:ph type="body" idx="4294967295"/>
          </p:nvPr>
        </p:nvSpPr>
        <p:spPr>
          <a:xfrm>
            <a:off x="4433675" y="2462150"/>
            <a:ext cx="4466100" cy="21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Aft>
                <a:spcPts val="0"/>
              </a:spcAft>
              <a:buClr>
                <a:schemeClr val="lt1"/>
              </a:buClr>
              <a:buSzPts val="1600"/>
              <a:buFont typeface="Cambria"/>
              <a:buChar char="❏"/>
            </a:pPr>
            <a:r>
              <a:rPr lang="fr-FR" sz="1600" b="1" i="1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Wireless </a:t>
            </a:r>
            <a:r>
              <a:rPr lang="fr-FR" sz="1600" b="1" i="1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sensing</a:t>
            </a:r>
            <a:r>
              <a:rPr lang="fr-FR" sz="16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: les réseaux comme des capteurs</a:t>
            </a:r>
            <a:endParaRPr sz="16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indent="-330200">
              <a:spcBef>
                <a:spcPts val="4000"/>
              </a:spcBef>
              <a:buClr>
                <a:schemeClr val="lt1"/>
              </a:buClr>
              <a:buSzPts val="1600"/>
              <a:buFont typeface="Cambria"/>
              <a:buChar char="❏"/>
            </a:pPr>
            <a:r>
              <a:rPr lang="fr-FR" sz="1600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Applications </a:t>
            </a:r>
            <a:r>
              <a:rPr lang="fr-FR" sz="16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: suivi de la santé, </a:t>
            </a:r>
            <a:r>
              <a:rPr lang="fr-FR" sz="1600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localisation, </a:t>
            </a:r>
            <a:r>
              <a:rPr lang="fr-FR" sz="16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authentification biométrique</a:t>
            </a:r>
            <a:r>
              <a:rPr lang="fr-FR" sz="1600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lang="fr-FR" sz="16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reconnaissance des gestes, des </a:t>
            </a:r>
            <a:r>
              <a:rPr lang="fr-FR" sz="1600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activités,  </a:t>
            </a:r>
            <a:r>
              <a:rPr lang="fr-FR" sz="16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etc.</a:t>
            </a:r>
            <a:endParaRPr sz="16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0880afddf0_0_8"/>
          <p:cNvSpPr txBox="1">
            <a:spLocks noGrp="1"/>
          </p:cNvSpPr>
          <p:nvPr>
            <p:ph type="body" idx="4294967295"/>
          </p:nvPr>
        </p:nvSpPr>
        <p:spPr>
          <a:xfrm>
            <a:off x="419850" y="1425915"/>
            <a:ext cx="75036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5"/>
              </a:buClr>
              <a:buSzPts val="1800"/>
              <a:buFont typeface="Cambria"/>
              <a:buChar char="❏"/>
            </a:pPr>
            <a:r>
              <a:rPr lang="fr-FR" sz="1800" b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Le </a:t>
            </a:r>
            <a:r>
              <a:rPr lang="fr-FR" sz="1800" b="1" i="1" dirty="0" err="1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wireless</a:t>
            </a:r>
            <a:r>
              <a:rPr lang="fr-FR" sz="1800" b="1" i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800" b="1" i="1" dirty="0" err="1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sensing</a:t>
            </a:r>
            <a:r>
              <a:rPr lang="fr-FR" sz="1800" b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 au service de réseaux plus intelligents et plus performants : quelques exemples</a:t>
            </a:r>
            <a:endParaRPr sz="14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30" name="Google Shape;830;g10880afddf0_0_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63</a:t>
            </a:fld>
            <a:r>
              <a:rPr lang="fr-FR"/>
              <a:t>/65</a:t>
            </a:r>
            <a:endParaRPr/>
          </a:p>
        </p:txBody>
      </p:sp>
      <p:sp>
        <p:nvSpPr>
          <p:cNvPr id="831" name="Google Shape;831;g10880afddf0_0_8"/>
          <p:cNvSpPr txBox="1">
            <a:spLocks noGrp="1"/>
          </p:cNvSpPr>
          <p:nvPr>
            <p:ph type="title" idx="4294967295"/>
          </p:nvPr>
        </p:nvSpPr>
        <p:spPr>
          <a:xfrm>
            <a:off x="416375" y="440350"/>
            <a:ext cx="84717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 sz="2500">
                <a:solidFill>
                  <a:schemeClr val="lt1"/>
                </a:solidFill>
              </a:rPr>
              <a:t>A long terme : les réseaux sans fil multi-fonctions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832" name="Google Shape;832;g10880afddf0_0_8"/>
          <p:cNvSpPr txBox="1">
            <a:spLocks noGrp="1"/>
          </p:cNvSpPr>
          <p:nvPr>
            <p:ph type="body" idx="4294967295"/>
          </p:nvPr>
        </p:nvSpPr>
        <p:spPr>
          <a:xfrm>
            <a:off x="419850" y="2113152"/>
            <a:ext cx="7503600" cy="10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"/>
              <a:buChar char="❏"/>
            </a:pPr>
            <a:r>
              <a:rPr lang="fr-FR" sz="1600" b="1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Connaissance de la position ==&gt;</a:t>
            </a:r>
            <a:endParaRPr sz="1600" b="1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82880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mbria"/>
              <a:buChar char="●"/>
            </a:pPr>
            <a:r>
              <a:rPr lang="fr-FR" sz="14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Algorithmes </a:t>
            </a:r>
            <a:r>
              <a:rPr lang="fr-FR" sz="1400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de formation de faisceaux</a:t>
            </a:r>
            <a:endParaRPr sz="14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82880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mbria"/>
              <a:buChar char="●"/>
            </a:pPr>
            <a:r>
              <a:rPr lang="fr-FR" sz="1400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Allocation des ressources fondée sur la position</a:t>
            </a:r>
            <a:endParaRPr sz="14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33" name="Google Shape;833;g10880afddf0_0_8"/>
          <p:cNvSpPr txBox="1">
            <a:spLocks noGrp="1"/>
          </p:cNvSpPr>
          <p:nvPr>
            <p:ph type="body" idx="4294967295"/>
          </p:nvPr>
        </p:nvSpPr>
        <p:spPr>
          <a:xfrm>
            <a:off x="419850" y="3168852"/>
            <a:ext cx="75036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"/>
              <a:buChar char="❏"/>
            </a:pPr>
            <a:r>
              <a:rPr lang="fr-FR" sz="1600" b="1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Détection des activités et émotions ==&gt;</a:t>
            </a:r>
            <a:endParaRPr sz="1600" b="1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82880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mbria"/>
              <a:buChar char="●"/>
            </a:pPr>
            <a:r>
              <a:rPr lang="fr-FR" sz="14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Allocation des ressources, </a:t>
            </a:r>
            <a:r>
              <a:rPr lang="fr-FR" sz="14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QoS</a:t>
            </a:r>
            <a:r>
              <a:rPr lang="fr-FR" sz="14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, expérience utilisateur</a:t>
            </a:r>
            <a:endParaRPr sz="1400" dirty="0">
              <a:solidFill>
                <a:schemeClr val="accent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34" name="Google Shape;834;g10880afddf0_0_8"/>
          <p:cNvSpPr txBox="1">
            <a:spLocks noGrp="1"/>
          </p:cNvSpPr>
          <p:nvPr>
            <p:ph type="body" idx="4294967295"/>
          </p:nvPr>
        </p:nvSpPr>
        <p:spPr>
          <a:xfrm>
            <a:off x="419850" y="3974651"/>
            <a:ext cx="7503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"/>
              <a:buChar char="❏"/>
            </a:pPr>
            <a:r>
              <a:rPr lang="fr-FR" sz="1600" b="1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Authentification biométrique ==&gt;</a:t>
            </a:r>
            <a:endParaRPr sz="1600" b="1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828800" lvl="3" indent="-3048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mbria"/>
              <a:buChar char="●"/>
            </a:pPr>
            <a:r>
              <a:rPr lang="fr-FR" sz="14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Activation/désactivation de certains services réseau</a:t>
            </a:r>
            <a:endParaRPr sz="14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828800" lvl="3" indent="-3048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mbria"/>
              <a:buChar char="●"/>
            </a:pPr>
            <a:r>
              <a:rPr lang="fr-FR" sz="14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Autoriser/proscrire l’association aux points d’accès</a:t>
            </a:r>
            <a:endParaRPr sz="14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0a111b9bb8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64</a:t>
            </a:fld>
            <a:r>
              <a:rPr lang="fr-FR"/>
              <a:t>/65</a:t>
            </a:r>
            <a:endParaRPr/>
          </a:p>
        </p:txBody>
      </p:sp>
      <p:sp>
        <p:nvSpPr>
          <p:cNvPr id="840" name="Google Shape;840;g10a111b9bb8_1_0"/>
          <p:cNvSpPr txBox="1">
            <a:spLocks noGrp="1"/>
          </p:cNvSpPr>
          <p:nvPr>
            <p:ph type="title" idx="4294967295"/>
          </p:nvPr>
        </p:nvSpPr>
        <p:spPr>
          <a:xfrm>
            <a:off x="416375" y="440350"/>
            <a:ext cx="84717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 sz="2500">
                <a:solidFill>
                  <a:schemeClr val="lt1"/>
                </a:solidFill>
              </a:rPr>
              <a:t>A long terme : les réseaux sans fil multi-fonctions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841" name="Google Shape;841;g10a111b9bb8_1_0"/>
          <p:cNvSpPr txBox="1">
            <a:spLocks noGrp="1"/>
          </p:cNvSpPr>
          <p:nvPr>
            <p:ph type="body" idx="4294967295"/>
          </p:nvPr>
        </p:nvSpPr>
        <p:spPr>
          <a:xfrm>
            <a:off x="626425" y="1791275"/>
            <a:ext cx="3629100" cy="676200"/>
          </a:xfrm>
          <a:prstGeom prst="rect">
            <a:avLst/>
          </a:prstGeom>
          <a:gradFill>
            <a:gsLst>
              <a:gs pos="0">
                <a:srgbClr val="F7DA82"/>
              </a:gs>
              <a:gs pos="100000">
                <a:srgbClr val="DFAD18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400" b="1" dirty="0">
                <a:latin typeface="Cambria"/>
                <a:ea typeface="Cambria"/>
                <a:cs typeface="Cambria"/>
                <a:sym typeface="Cambria"/>
              </a:rPr>
              <a:t>Réseaux sans fil</a:t>
            </a:r>
            <a:endParaRPr sz="1400" b="1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42" name="Google Shape;842;g10a111b9bb8_1_0"/>
          <p:cNvSpPr txBox="1">
            <a:spLocks noGrp="1"/>
          </p:cNvSpPr>
          <p:nvPr>
            <p:ph type="body" idx="4294967295"/>
          </p:nvPr>
        </p:nvSpPr>
        <p:spPr>
          <a:xfrm>
            <a:off x="4433675" y="1852550"/>
            <a:ext cx="4466100" cy="1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Aft>
                <a:spcPts val="0"/>
              </a:spcAft>
              <a:buClr>
                <a:schemeClr val="lt1"/>
              </a:buClr>
              <a:buSzPts val="1600"/>
              <a:buFont typeface="Cambria"/>
              <a:buChar char="❏"/>
            </a:pPr>
            <a:r>
              <a:rPr lang="fr-FR" sz="1600" b="1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Axe 1 : Réaliser </a:t>
            </a:r>
            <a:r>
              <a:rPr lang="fr-FR" sz="1600" b="1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les services connexes </a:t>
            </a:r>
            <a:r>
              <a:rPr lang="fr-FR" sz="1600" b="1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avec fiabilité</a:t>
            </a:r>
            <a:endParaRPr sz="1600" b="1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"/>
              <a:buChar char="❏"/>
            </a:pPr>
            <a:r>
              <a:rPr lang="fr-FR" sz="14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Détection des activités, émotions, localisation, authentification, etc.</a:t>
            </a:r>
            <a:endParaRPr sz="18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43" name="Google Shape;843;g10a111b9bb8_1_0"/>
          <p:cNvSpPr txBox="1">
            <a:spLocks noGrp="1"/>
          </p:cNvSpPr>
          <p:nvPr>
            <p:ph type="body" idx="4294967295"/>
          </p:nvPr>
        </p:nvSpPr>
        <p:spPr>
          <a:xfrm>
            <a:off x="626425" y="3778325"/>
            <a:ext cx="3629100" cy="676200"/>
          </a:xfrm>
          <a:prstGeom prst="rect">
            <a:avLst/>
          </a:prstGeom>
          <a:gradFill>
            <a:gsLst>
              <a:gs pos="0">
                <a:srgbClr val="F7DA82"/>
              </a:gs>
              <a:gs pos="100000">
                <a:srgbClr val="DFAD18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fr-FR" sz="1400" b="1" dirty="0">
                <a:latin typeface="Cambria"/>
                <a:ea typeface="Cambria"/>
                <a:cs typeface="Cambria"/>
                <a:sym typeface="Cambria"/>
              </a:rPr>
              <a:t>Services connexes</a:t>
            </a:r>
            <a:endParaRPr sz="1400" b="1" dirty="0"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844" name="Google Shape;844;g10a111b9bb8_1_0"/>
          <p:cNvCxnSpPr/>
          <p:nvPr/>
        </p:nvCxnSpPr>
        <p:spPr>
          <a:xfrm>
            <a:off x="3233300" y="2491400"/>
            <a:ext cx="14700" cy="1264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45" name="Google Shape;845;g10a111b9bb8_1_0"/>
          <p:cNvCxnSpPr/>
          <p:nvPr/>
        </p:nvCxnSpPr>
        <p:spPr>
          <a:xfrm>
            <a:off x="1633100" y="2491400"/>
            <a:ext cx="14700" cy="12645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846" name="Google Shape;846;g10a111b9bb8_1_0"/>
          <p:cNvSpPr txBox="1">
            <a:spLocks noGrp="1"/>
          </p:cNvSpPr>
          <p:nvPr>
            <p:ph type="body" idx="4294967295"/>
          </p:nvPr>
        </p:nvSpPr>
        <p:spPr>
          <a:xfrm>
            <a:off x="4433675" y="3826525"/>
            <a:ext cx="4466100" cy="105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Aft>
                <a:spcPts val="0"/>
              </a:spcAft>
              <a:buClr>
                <a:schemeClr val="lt1"/>
              </a:buClr>
              <a:buSzPts val="1600"/>
              <a:buFont typeface="Cambria"/>
              <a:buChar char="❏"/>
            </a:pPr>
            <a:r>
              <a:rPr lang="fr-FR" sz="1600" b="1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Axe 2 : Repenser/améliorer les services réseaux </a:t>
            </a:r>
            <a:r>
              <a:rPr lang="fr-FR" sz="1600" b="1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en conséquence</a:t>
            </a:r>
            <a:endParaRPr sz="1600" b="1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"/>
              <a:buChar char="❏"/>
            </a:pPr>
            <a:r>
              <a:rPr lang="fr-FR" sz="1400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Exemple : allocation des ressources en fonction des activités/priorités</a:t>
            </a:r>
            <a:endParaRPr sz="14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47" name="Google Shape;847;g10a111b9bb8_1_0"/>
          <p:cNvSpPr txBox="1">
            <a:spLocks noGrp="1"/>
          </p:cNvSpPr>
          <p:nvPr>
            <p:ph type="body" idx="4294967295"/>
          </p:nvPr>
        </p:nvSpPr>
        <p:spPr>
          <a:xfrm>
            <a:off x="4433675" y="3066350"/>
            <a:ext cx="44661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"/>
              <a:buChar char="❏"/>
            </a:pPr>
            <a:r>
              <a:rPr lang="fr-FR" sz="14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Nouveaux services : aussi loin que peut aller notre imagination !</a:t>
            </a:r>
            <a:endParaRPr sz="18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0876752ef4_0_98"/>
          <p:cNvSpPr txBox="1"/>
          <p:nvPr/>
        </p:nvSpPr>
        <p:spPr>
          <a:xfrm>
            <a:off x="8280000" y="3168000"/>
            <a:ext cx="180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g10876752ef4_0_98"/>
          <p:cNvSpPr txBox="1"/>
          <p:nvPr/>
        </p:nvSpPr>
        <p:spPr>
          <a:xfrm>
            <a:off x="360000" y="1670040"/>
            <a:ext cx="5472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fr-FR" sz="2600" b="1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Merci pour votre</a:t>
            </a:r>
            <a:r>
              <a:rPr lang="fr-FR" sz="2600" b="1" i="0" u="none" strike="noStrike" cap="none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attention.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g10876752ef4_0_98"/>
          <p:cNvSpPr txBox="1"/>
          <p:nvPr/>
        </p:nvSpPr>
        <p:spPr>
          <a:xfrm>
            <a:off x="386280" y="2822040"/>
            <a:ext cx="38616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Questions….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g10876752ef4_0_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65</a:t>
            </a:fld>
            <a:r>
              <a:rPr lang="fr-FR"/>
              <a:t>/65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a111b9bb8_1_22"/>
          <p:cNvSpPr txBox="1">
            <a:spLocks noGrp="1"/>
          </p:cNvSpPr>
          <p:nvPr>
            <p:ph type="body" idx="4294967295"/>
          </p:nvPr>
        </p:nvSpPr>
        <p:spPr>
          <a:xfrm>
            <a:off x="419850" y="1473958"/>
            <a:ext cx="8685634" cy="3405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-342900">
              <a:spcAft>
                <a:spcPts val="2400"/>
              </a:spcAft>
              <a:buClr>
                <a:schemeClr val="bg1"/>
              </a:buClr>
              <a:buSzPts val="1800"/>
              <a:buFont typeface="Cambria"/>
              <a:buChar char="❏"/>
            </a:pPr>
            <a:r>
              <a:rPr lang="fr-FR" sz="1400" b="1" dirty="0" smtClean="0">
                <a:solidFill>
                  <a:srgbClr val="FFC000"/>
                </a:solidFill>
                <a:latin typeface="Cambria"/>
                <a:ea typeface="Cambria"/>
                <a:cs typeface="Cambria"/>
                <a:sym typeface="Cambria"/>
              </a:rPr>
              <a:t>[</a:t>
            </a:r>
            <a:r>
              <a:rPr lang="fr-FR" sz="1400" b="1" dirty="0" err="1" smtClean="0">
                <a:solidFill>
                  <a:srgbClr val="FFC000"/>
                </a:solidFill>
                <a:latin typeface="Cambria"/>
                <a:ea typeface="Cambria"/>
                <a:cs typeface="Cambria"/>
                <a:sym typeface="Cambria"/>
              </a:rPr>
              <a:t>PerCom</a:t>
            </a:r>
            <a:r>
              <a:rPr lang="fr-FR" sz="1400" b="1" dirty="0" smtClean="0">
                <a:solidFill>
                  <a:srgbClr val="FFC000"/>
                </a:solidFill>
                <a:latin typeface="Cambria"/>
                <a:ea typeface="Cambria"/>
                <a:cs typeface="Cambria"/>
                <a:sym typeface="Cambria"/>
              </a:rPr>
              <a:t> 2021]</a:t>
            </a:r>
            <a:r>
              <a:rPr lang="fr-FR" sz="1400" b="1" dirty="0" smtClean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400" b="1" dirty="0" err="1" smtClean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HandRate</a:t>
            </a:r>
            <a:r>
              <a:rPr lang="fr-FR" sz="1400" b="1" dirty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: </a:t>
            </a:r>
            <a:r>
              <a:rPr lang="fr-FR" sz="1400" b="1" dirty="0" err="1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Heart</a:t>
            </a:r>
            <a:r>
              <a:rPr lang="fr-FR" sz="1400" b="1" dirty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 Rate Monitoring </a:t>
            </a:r>
            <a:r>
              <a:rPr lang="fr-FR" sz="1400" b="1" dirty="0" err="1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While</a:t>
            </a:r>
            <a:r>
              <a:rPr lang="fr-FR" sz="1400" b="1" dirty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400" b="1" dirty="0" err="1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Simply</a:t>
            </a:r>
            <a:r>
              <a:rPr lang="fr-FR" sz="1400" b="1" dirty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 Holding a </a:t>
            </a:r>
            <a:r>
              <a:rPr lang="fr-FR" sz="1400" b="1" dirty="0" smtClean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Smartphone</a:t>
            </a:r>
            <a:br>
              <a:rPr lang="fr-FR" sz="1400" b="1" dirty="0" smtClean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fr-FR" sz="1400" dirty="0" smtClean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Kevin </a:t>
            </a:r>
            <a:r>
              <a:rPr lang="fr-FR" sz="1400" dirty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Jiokeng, </a:t>
            </a:r>
            <a:r>
              <a:rPr lang="fr-FR" sz="1400" dirty="0" err="1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Gentian</a:t>
            </a:r>
            <a:r>
              <a:rPr lang="fr-FR" sz="1400" dirty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400" dirty="0" err="1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Jakllari</a:t>
            </a:r>
            <a:r>
              <a:rPr lang="fr-FR" sz="1400" dirty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, and André-Luc </a:t>
            </a:r>
            <a:r>
              <a:rPr lang="fr-FR" sz="1400" dirty="0" err="1" smtClean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Beylot</a:t>
            </a:r>
            <a:endParaRPr lang="fr-FR" sz="1400" dirty="0" smtClean="0">
              <a:solidFill>
                <a:schemeClr val="bg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>
              <a:spcAft>
                <a:spcPts val="2400"/>
              </a:spcAft>
              <a:buClr>
                <a:schemeClr val="bg1"/>
              </a:buClr>
              <a:buSzPts val="1800"/>
              <a:buFont typeface="Cambria"/>
              <a:buChar char="❏"/>
            </a:pPr>
            <a:r>
              <a:rPr lang="fr-FR" sz="1400" b="1" dirty="0" smtClean="0">
                <a:solidFill>
                  <a:srgbClr val="FFC000"/>
                </a:solidFill>
                <a:latin typeface="Cambria"/>
                <a:ea typeface="Cambria"/>
                <a:cs typeface="Cambria"/>
                <a:sym typeface="Cambria"/>
              </a:rPr>
              <a:t>[INFOCOM 2020]</a:t>
            </a:r>
            <a:r>
              <a:rPr lang="fr-FR" sz="1400" b="1" dirty="0" smtClean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400" b="1" dirty="0" err="1" smtClean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When</a:t>
            </a:r>
            <a:r>
              <a:rPr lang="fr-FR" sz="1400" b="1" dirty="0" smtClean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400" b="1" dirty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FTM </a:t>
            </a:r>
            <a:r>
              <a:rPr lang="fr-FR" sz="1400" b="1" dirty="0" err="1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Discovered</a:t>
            </a:r>
            <a:r>
              <a:rPr lang="fr-FR" sz="1400" b="1" dirty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 MUSIC: </a:t>
            </a:r>
            <a:r>
              <a:rPr lang="fr-FR" sz="1400" b="1" dirty="0" err="1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Accurate</a:t>
            </a:r>
            <a:r>
              <a:rPr lang="fr-FR" sz="1400" b="1" dirty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400" b="1" dirty="0" err="1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WiFi-based</a:t>
            </a:r>
            <a:r>
              <a:rPr lang="fr-FR" sz="1400" b="1" dirty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400" b="1" dirty="0" err="1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Ranging</a:t>
            </a:r>
            <a:r>
              <a:rPr lang="fr-FR" sz="1400" b="1" dirty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 in the </a:t>
            </a:r>
            <a:r>
              <a:rPr lang="fr-FR" sz="1400" b="1" dirty="0" err="1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Presence</a:t>
            </a:r>
            <a:r>
              <a:rPr lang="fr-FR" sz="1400" b="1" dirty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 of </a:t>
            </a:r>
            <a:r>
              <a:rPr lang="fr-FR" sz="1400" b="1" dirty="0" err="1" smtClean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Multipath</a:t>
            </a:r>
            <a:r>
              <a:rPr lang="fr-FR" sz="1400" b="1" dirty="0" smtClean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/>
            </a:r>
            <a:br>
              <a:rPr lang="fr-FR" sz="1400" b="1" dirty="0" smtClean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fr-FR" sz="1400" dirty="0" smtClean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Kevin </a:t>
            </a:r>
            <a:r>
              <a:rPr lang="fr-FR" sz="1400" dirty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Jiokeng, </a:t>
            </a:r>
            <a:r>
              <a:rPr lang="fr-FR" sz="1400" dirty="0" err="1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Gentian</a:t>
            </a:r>
            <a:r>
              <a:rPr lang="fr-FR" sz="1400" dirty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400" dirty="0" err="1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Jakllari</a:t>
            </a:r>
            <a:r>
              <a:rPr lang="fr-FR" sz="1400" dirty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, Alain </a:t>
            </a:r>
            <a:r>
              <a:rPr lang="fr-FR" sz="1400" dirty="0" err="1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Tchana</a:t>
            </a:r>
            <a:r>
              <a:rPr lang="fr-FR" sz="1400" dirty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, and André-Luc </a:t>
            </a:r>
            <a:r>
              <a:rPr lang="fr-FR" sz="1400" dirty="0" err="1" smtClean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Beylot</a:t>
            </a:r>
            <a:endParaRPr lang="fr-FR" sz="1400" dirty="0" smtClean="0">
              <a:solidFill>
                <a:schemeClr val="bg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>
              <a:spcAft>
                <a:spcPts val="2400"/>
              </a:spcAft>
              <a:buClr>
                <a:schemeClr val="bg1"/>
              </a:buClr>
              <a:buSzPts val="1800"/>
              <a:buFont typeface="Cambria"/>
              <a:buChar char="❏"/>
            </a:pPr>
            <a:r>
              <a:rPr lang="fr-FR" sz="1400" b="1" dirty="0" smtClean="0">
                <a:solidFill>
                  <a:srgbClr val="FFC000"/>
                </a:solidFill>
                <a:latin typeface="Cambria"/>
                <a:ea typeface="Cambria"/>
                <a:cs typeface="Cambria"/>
                <a:sym typeface="Cambria"/>
              </a:rPr>
              <a:t>[</a:t>
            </a:r>
            <a:r>
              <a:rPr lang="fr-FR" sz="1400" b="1" dirty="0" err="1" smtClean="0">
                <a:solidFill>
                  <a:srgbClr val="FFC000"/>
                </a:solidFill>
                <a:latin typeface="Cambria"/>
                <a:ea typeface="Cambria"/>
                <a:cs typeface="Cambria"/>
                <a:sym typeface="Cambria"/>
              </a:rPr>
              <a:t>CoRes</a:t>
            </a:r>
            <a:r>
              <a:rPr lang="fr-FR" sz="1400" b="1" dirty="0" smtClean="0">
                <a:solidFill>
                  <a:srgbClr val="FFC000"/>
                </a:solidFill>
                <a:latin typeface="Cambria"/>
                <a:ea typeface="Cambria"/>
                <a:cs typeface="Cambria"/>
                <a:sym typeface="Cambria"/>
              </a:rPr>
              <a:t> 2020]</a:t>
            </a:r>
            <a:r>
              <a:rPr lang="fr-FR" sz="1400" b="1" dirty="0" smtClean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 FUSIC</a:t>
            </a:r>
            <a:r>
              <a:rPr lang="fr-FR" sz="1400" b="1" dirty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, du </a:t>
            </a:r>
            <a:r>
              <a:rPr lang="fr-FR" sz="1400" b="1" dirty="0" err="1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Ranging</a:t>
            </a:r>
            <a:r>
              <a:rPr lang="fr-FR" sz="1400" b="1" dirty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400" b="1" dirty="0" err="1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WiFi</a:t>
            </a:r>
            <a:r>
              <a:rPr lang="fr-FR" sz="1400" b="1" dirty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 de haute précision en présence de </a:t>
            </a:r>
            <a:r>
              <a:rPr lang="fr-FR" sz="1400" b="1" dirty="0" smtClean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multi-trajet</a:t>
            </a:r>
            <a:br>
              <a:rPr lang="fr-FR" sz="1400" b="1" dirty="0" smtClean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fr-FR" sz="1400" dirty="0" smtClean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Kevin </a:t>
            </a:r>
            <a:r>
              <a:rPr lang="fr-FR" sz="1400" dirty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Jiokeng, </a:t>
            </a:r>
            <a:r>
              <a:rPr lang="fr-FR" sz="1400" dirty="0" err="1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Gentian</a:t>
            </a:r>
            <a:r>
              <a:rPr lang="fr-FR" sz="1400" dirty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400" dirty="0" err="1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Jakllari</a:t>
            </a:r>
            <a:r>
              <a:rPr lang="fr-FR" sz="1400" dirty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, Alain </a:t>
            </a:r>
            <a:r>
              <a:rPr lang="fr-FR" sz="1400" dirty="0" err="1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Tchana</a:t>
            </a:r>
            <a:r>
              <a:rPr lang="fr-FR" sz="1400" dirty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, and André-Luc </a:t>
            </a:r>
            <a:r>
              <a:rPr lang="fr-FR" sz="1400" dirty="0" err="1" smtClean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Beylot</a:t>
            </a:r>
            <a:endParaRPr lang="fr-FR" sz="1400" dirty="0" smtClean="0">
              <a:solidFill>
                <a:schemeClr val="bg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>
              <a:spcAft>
                <a:spcPts val="2400"/>
              </a:spcAft>
              <a:buClr>
                <a:schemeClr val="bg1"/>
              </a:buClr>
              <a:buSzPts val="1800"/>
              <a:buFont typeface="Cambria"/>
              <a:buChar char="❏"/>
            </a:pPr>
            <a:r>
              <a:rPr lang="fr-FR" sz="1400" b="1" dirty="0" smtClean="0">
                <a:solidFill>
                  <a:srgbClr val="FFC000"/>
                </a:solidFill>
                <a:latin typeface="Cambria"/>
                <a:ea typeface="Cambria"/>
                <a:cs typeface="Cambria"/>
                <a:sym typeface="Cambria"/>
              </a:rPr>
              <a:t>[IMWUT 2022 – </a:t>
            </a:r>
            <a:r>
              <a:rPr lang="fr-FR" sz="1400" b="1" i="1" dirty="0" smtClean="0">
                <a:solidFill>
                  <a:srgbClr val="FFC000"/>
                </a:solidFill>
                <a:latin typeface="Cambria"/>
                <a:ea typeface="Cambria"/>
                <a:cs typeface="Cambria"/>
                <a:sym typeface="Cambria"/>
              </a:rPr>
              <a:t>Major </a:t>
            </a:r>
            <a:r>
              <a:rPr lang="fr-FR" sz="1400" b="1" i="1" dirty="0" err="1" smtClean="0">
                <a:solidFill>
                  <a:srgbClr val="FFC000"/>
                </a:solidFill>
                <a:latin typeface="Cambria"/>
                <a:ea typeface="Cambria"/>
                <a:cs typeface="Cambria"/>
                <a:sym typeface="Cambria"/>
              </a:rPr>
              <a:t>revisions</a:t>
            </a:r>
            <a:r>
              <a:rPr lang="fr-FR" sz="1400" b="1" dirty="0" smtClean="0">
                <a:solidFill>
                  <a:srgbClr val="FFC000"/>
                </a:solidFill>
                <a:latin typeface="Cambria"/>
                <a:ea typeface="Cambria"/>
                <a:cs typeface="Cambria"/>
                <a:sym typeface="Cambria"/>
              </a:rPr>
              <a:t>]</a:t>
            </a:r>
            <a:r>
              <a:rPr lang="fr-FR" sz="1400" b="1" dirty="0" smtClean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I </a:t>
            </a:r>
            <a:r>
              <a:rPr lang="en-US" sz="1400" b="1" dirty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Want to Know Your Hand: Authentication on Commodity Mobile Phones Based on Your Hand's Vibrations</a:t>
            </a:r>
            <a:r>
              <a:rPr lang="fr-FR" sz="1400" b="1" dirty="0" smtClean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/>
            </a:r>
            <a:br>
              <a:rPr lang="fr-FR" sz="1400" b="1" dirty="0" smtClean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fr-FR" sz="1400" dirty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Kevin Jiokeng, </a:t>
            </a:r>
            <a:r>
              <a:rPr lang="fr-FR" sz="1400" dirty="0" err="1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Gentian</a:t>
            </a:r>
            <a:r>
              <a:rPr lang="fr-FR" sz="1400" dirty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400" dirty="0" err="1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Jakllari</a:t>
            </a:r>
            <a:r>
              <a:rPr lang="fr-FR" sz="1400" dirty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, and André-Luc </a:t>
            </a:r>
            <a:r>
              <a:rPr lang="fr-FR" sz="1400" dirty="0" err="1" smtClean="0">
                <a:solidFill>
                  <a:schemeClr val="bg1"/>
                </a:solidFill>
                <a:latin typeface="Cambria"/>
                <a:ea typeface="Cambria"/>
                <a:cs typeface="Cambria"/>
                <a:sym typeface="Cambria"/>
              </a:rPr>
              <a:t>Beylot</a:t>
            </a:r>
            <a:endParaRPr lang="fr-FR" sz="1400" dirty="0">
              <a:solidFill>
                <a:schemeClr val="bg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61" name="Google Shape;861;g10a111b9bb8_1_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66</a:t>
            </a:fld>
            <a:r>
              <a:rPr lang="fr-FR"/>
              <a:t>/65</a:t>
            </a:r>
            <a:endParaRPr/>
          </a:p>
        </p:txBody>
      </p:sp>
      <p:sp>
        <p:nvSpPr>
          <p:cNvPr id="862" name="Google Shape;862;g10a111b9bb8_1_22"/>
          <p:cNvSpPr txBox="1">
            <a:spLocks noGrp="1"/>
          </p:cNvSpPr>
          <p:nvPr>
            <p:ph type="title" idx="4294967295"/>
          </p:nvPr>
        </p:nvSpPr>
        <p:spPr>
          <a:xfrm>
            <a:off x="416375" y="440350"/>
            <a:ext cx="84717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 sz="2500" dirty="0">
                <a:solidFill>
                  <a:schemeClr val="lt1"/>
                </a:solidFill>
              </a:rPr>
              <a:t>Publications</a:t>
            </a:r>
            <a:endParaRPr sz="25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>
            <a:spLocks noGrp="1"/>
          </p:cNvSpPr>
          <p:nvPr>
            <p:ph type="sldNum" idx="12"/>
          </p:nvPr>
        </p:nvSpPr>
        <p:spPr>
          <a:xfrm>
            <a:off x="8595300" y="467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7</a:t>
            </a:fld>
            <a:r>
              <a:rPr lang="fr-FR" dirty="0"/>
              <a:t>/65</a:t>
            </a:r>
            <a:endParaRPr dirty="0"/>
          </a:p>
        </p:txBody>
      </p:sp>
      <p:sp>
        <p:nvSpPr>
          <p:cNvPr id="181" name="Google Shape;181;p4"/>
          <p:cNvSpPr txBox="1">
            <a:spLocks noGrp="1"/>
          </p:cNvSpPr>
          <p:nvPr>
            <p:ph type="title" idx="4294967295"/>
          </p:nvPr>
        </p:nvSpPr>
        <p:spPr>
          <a:xfrm>
            <a:off x="416375" y="4403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Contexte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2" name="Google Shape;182;p4"/>
          <p:cNvSpPr txBox="1">
            <a:spLocks noGrp="1"/>
          </p:cNvSpPr>
          <p:nvPr>
            <p:ph type="body" idx="4294967295"/>
          </p:nvPr>
        </p:nvSpPr>
        <p:spPr>
          <a:xfrm>
            <a:off x="419850" y="1733550"/>
            <a:ext cx="57810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"/>
              <a:buChar char="❏"/>
            </a:pPr>
            <a:r>
              <a:rPr lang="fr-FR" sz="18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Condition d’utilisation la plus simple : </a:t>
            </a:r>
            <a:r>
              <a:rPr lang="fr-FR" sz="1800" b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celle d’un téléphone simplement tenu dans la main</a:t>
            </a:r>
            <a:endParaRPr sz="1800" b="1" dirty="0">
              <a:solidFill>
                <a:schemeClr val="accent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3" name="Google Shape;183;p4"/>
          <p:cNvSpPr txBox="1">
            <a:spLocks noGrp="1"/>
          </p:cNvSpPr>
          <p:nvPr>
            <p:ph type="body" idx="4294967295"/>
          </p:nvPr>
        </p:nvSpPr>
        <p:spPr>
          <a:xfrm>
            <a:off x="419850" y="2733900"/>
            <a:ext cx="59205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4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"/>
              <a:buChar char="❏"/>
            </a:pPr>
            <a:r>
              <a:rPr lang="fr-FR" sz="1800" b="1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Objectif :</a:t>
            </a:r>
            <a:r>
              <a:rPr lang="fr-FR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proposer à l’utilisateur de nouveaux services dans cette condition d’utilisation</a:t>
            </a:r>
            <a:endParaRPr sz="14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4" name="Google Shape;184;p4"/>
          <p:cNvSpPr txBox="1">
            <a:spLocks noGrp="1"/>
          </p:cNvSpPr>
          <p:nvPr>
            <p:ph type="body" idx="4294967295"/>
          </p:nvPr>
        </p:nvSpPr>
        <p:spPr>
          <a:xfrm>
            <a:off x="419850" y="3431925"/>
            <a:ext cx="5920500" cy="10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7160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"/>
              <a:buChar char="❏"/>
            </a:pPr>
            <a:r>
              <a:rPr lang="fr-FR" sz="14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Facilité d’utilisation</a:t>
            </a:r>
            <a:endParaRPr sz="14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37160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"/>
              <a:buChar char="❏"/>
            </a:pPr>
            <a:r>
              <a:rPr lang="fr-FR" sz="14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Aucune infrastructure dédiée</a:t>
            </a:r>
            <a:endParaRPr sz="14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37160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"/>
              <a:buChar char="❏"/>
            </a:pPr>
            <a:r>
              <a:rPr lang="fr-FR" sz="14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Traitements en local (vie privée)</a:t>
            </a:r>
            <a:endParaRPr sz="14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12" name="Google Shape;176;p4"/>
          <p:cNvGrpSpPr/>
          <p:nvPr/>
        </p:nvGrpSpPr>
        <p:grpSpPr>
          <a:xfrm>
            <a:off x="6526338" y="1560575"/>
            <a:ext cx="3180824" cy="3608650"/>
            <a:chOff x="6526338" y="1560575"/>
            <a:chExt cx="3180824" cy="3608650"/>
          </a:xfrm>
        </p:grpSpPr>
        <p:grpSp>
          <p:nvGrpSpPr>
            <p:cNvPr id="13" name="Google Shape;177;p4"/>
            <p:cNvGrpSpPr/>
            <p:nvPr/>
          </p:nvGrpSpPr>
          <p:grpSpPr>
            <a:xfrm>
              <a:off x="6843725" y="1614525"/>
              <a:ext cx="1333500" cy="2829000"/>
              <a:chOff x="6843725" y="1614525"/>
              <a:chExt cx="1333500" cy="2829000"/>
            </a:xfrm>
          </p:grpSpPr>
          <p:sp>
            <p:nvSpPr>
              <p:cNvPr id="15" name="Google Shape;178;p4"/>
              <p:cNvSpPr/>
              <p:nvPr/>
            </p:nvSpPr>
            <p:spPr>
              <a:xfrm>
                <a:off x="6843725" y="1614525"/>
                <a:ext cx="1333500" cy="2829000"/>
              </a:xfrm>
              <a:prstGeom prst="roundRect">
                <a:avLst>
                  <a:gd name="adj" fmla="val 16667"/>
                </a:avLst>
              </a:prstGeom>
              <a:solidFill>
                <a:srgbClr val="FBFBFB"/>
              </a:solidFill>
              <a:ln w="9525" cap="flat" cmpd="sng">
                <a:solidFill>
                  <a:srgbClr val="FBFBF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6" name="Google Shape;179;p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213901" y="1843152"/>
                <a:ext cx="593150" cy="23573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" name="Google Shape;180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26338" y="1560575"/>
              <a:ext cx="3180824" cy="3608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71cc09bf8_1_141"/>
          <p:cNvSpPr txBox="1">
            <a:spLocks noGrp="1"/>
          </p:cNvSpPr>
          <p:nvPr>
            <p:ph type="sldNum" idx="12"/>
          </p:nvPr>
        </p:nvSpPr>
        <p:spPr>
          <a:xfrm>
            <a:off x="8595300" y="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8</a:t>
            </a:fld>
            <a:r>
              <a:rPr lang="fr-FR" dirty="0"/>
              <a:t>/65</a:t>
            </a:r>
            <a:endParaRPr dirty="0"/>
          </a:p>
        </p:txBody>
      </p:sp>
      <p:sp>
        <p:nvSpPr>
          <p:cNvPr id="195" name="Google Shape;195;g1071cc09bf8_1_141"/>
          <p:cNvSpPr txBox="1">
            <a:spLocks noGrp="1"/>
          </p:cNvSpPr>
          <p:nvPr>
            <p:ph type="title" idx="4294967295"/>
          </p:nvPr>
        </p:nvSpPr>
        <p:spPr>
          <a:xfrm>
            <a:off x="416375" y="4403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Scénario étudié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6" name="Google Shape;196;g1071cc09bf8_1_141"/>
          <p:cNvSpPr txBox="1">
            <a:spLocks noGrp="1"/>
          </p:cNvSpPr>
          <p:nvPr>
            <p:ph type="body" idx="4294967295"/>
          </p:nvPr>
        </p:nvSpPr>
        <p:spPr>
          <a:xfrm>
            <a:off x="419850" y="1685925"/>
            <a:ext cx="58572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09999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mbria"/>
              <a:buAutoNum type="arabicPeriod"/>
            </a:pPr>
            <a:r>
              <a:rPr lang="fr-FR" sz="1800" b="1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Système de monitoring de la santé (fréquence cardiaque)</a:t>
            </a:r>
            <a:endParaRPr sz="1800" b="1">
              <a:solidFill>
                <a:schemeClr val="accent5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371600" lvl="2" indent="-330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mbria"/>
              <a:buChar char="❏"/>
            </a:pPr>
            <a:r>
              <a:rPr lang="fr-FR" sz="1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Le corps entier bouge au rythme de l’activité cardiaque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7" name="Google Shape;197;g1071cc09bf8_1_141"/>
          <p:cNvSpPr txBox="1">
            <a:spLocks noGrp="1"/>
          </p:cNvSpPr>
          <p:nvPr>
            <p:ph type="body" idx="4294967295"/>
          </p:nvPr>
        </p:nvSpPr>
        <p:spPr>
          <a:xfrm>
            <a:off x="419850" y="3219450"/>
            <a:ext cx="5857200" cy="13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7160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mbria"/>
              <a:buChar char="❏"/>
            </a:pPr>
            <a:r>
              <a:rPr lang="fr-FR" sz="16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Les capteurs de mouvement des téléphones sont suffisamment </a:t>
            </a:r>
            <a:r>
              <a:rPr lang="fr-FR" sz="1600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précis</a:t>
            </a:r>
            <a:endParaRPr lang="fr-FR" sz="16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371600" lvl="2" indent="-3302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mbria"/>
              <a:buChar char="❏"/>
            </a:pPr>
            <a:r>
              <a:rPr lang="fr-FR" sz="1600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Construction de </a:t>
            </a:r>
            <a:r>
              <a:rPr lang="fr-FR" sz="1600" b="1" dirty="0" err="1" smtClean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HandRate</a:t>
            </a:r>
            <a:r>
              <a:rPr lang="fr-FR" sz="1600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, notre système</a:t>
            </a:r>
            <a:endParaRPr sz="16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11" name="Google Shape;190;g1071cc09bf8_1_141"/>
          <p:cNvGrpSpPr/>
          <p:nvPr/>
        </p:nvGrpSpPr>
        <p:grpSpPr>
          <a:xfrm>
            <a:off x="6526338" y="1560575"/>
            <a:ext cx="3180824" cy="3608650"/>
            <a:chOff x="6526338" y="1560575"/>
            <a:chExt cx="3180824" cy="3608650"/>
          </a:xfrm>
        </p:grpSpPr>
        <p:grpSp>
          <p:nvGrpSpPr>
            <p:cNvPr id="12" name="Google Shape;191;g1071cc09bf8_1_141"/>
            <p:cNvGrpSpPr/>
            <p:nvPr/>
          </p:nvGrpSpPr>
          <p:grpSpPr>
            <a:xfrm>
              <a:off x="6843725" y="1614525"/>
              <a:ext cx="1333500" cy="2829000"/>
              <a:chOff x="6843725" y="1614525"/>
              <a:chExt cx="1333500" cy="2829000"/>
            </a:xfrm>
          </p:grpSpPr>
          <p:sp>
            <p:nvSpPr>
              <p:cNvPr id="14" name="Google Shape;192;g1071cc09bf8_1_141"/>
              <p:cNvSpPr/>
              <p:nvPr/>
            </p:nvSpPr>
            <p:spPr>
              <a:xfrm>
                <a:off x="6843725" y="1614525"/>
                <a:ext cx="1333500" cy="2829000"/>
              </a:xfrm>
              <a:prstGeom prst="roundRect">
                <a:avLst>
                  <a:gd name="adj" fmla="val 16667"/>
                </a:avLst>
              </a:prstGeom>
              <a:solidFill>
                <a:srgbClr val="FBFBFB"/>
              </a:solidFill>
              <a:ln w="9525" cap="flat" cmpd="sng">
                <a:solidFill>
                  <a:srgbClr val="FBFBF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5" name="Google Shape;193;g1071cc09bf8_1_141"/>
              <p:cNvPicPr preferRelativeResize="0"/>
              <p:nvPr/>
            </p:nvPicPr>
            <p:blipFill rotWithShape="1">
              <a:blip r:embed="rId3">
                <a:alphaModFix/>
              </a:blip>
              <a:srcRect b="9844"/>
              <a:stretch/>
            </p:blipFill>
            <p:spPr>
              <a:xfrm>
                <a:off x="7144325" y="2709850"/>
                <a:ext cx="732300" cy="628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" name="Google Shape;194;g1071cc09bf8_1_14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26338" y="1560575"/>
              <a:ext cx="3180824" cy="3608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71cc09bf8_1_124"/>
          <p:cNvSpPr txBox="1">
            <a:spLocks noGrp="1"/>
          </p:cNvSpPr>
          <p:nvPr>
            <p:ph type="sldNum" idx="12"/>
          </p:nvPr>
        </p:nvSpPr>
        <p:spPr>
          <a:xfrm>
            <a:off x="8595300" y="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9</a:t>
            </a:fld>
            <a:r>
              <a:rPr lang="fr-FR" dirty="0"/>
              <a:t>/65</a:t>
            </a:r>
            <a:endParaRPr dirty="0"/>
          </a:p>
        </p:txBody>
      </p:sp>
      <p:sp>
        <p:nvSpPr>
          <p:cNvPr id="203" name="Google Shape;203;g1071cc09bf8_1_124"/>
          <p:cNvSpPr txBox="1">
            <a:spLocks noGrp="1"/>
          </p:cNvSpPr>
          <p:nvPr>
            <p:ph type="title" idx="4294967295"/>
          </p:nvPr>
        </p:nvSpPr>
        <p:spPr>
          <a:xfrm>
            <a:off x="416375" y="4403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>
                <a:solidFill>
                  <a:schemeClr val="lt1"/>
                </a:solidFill>
              </a:rPr>
              <a:t>Scénario étudié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4" name="Google Shape;204;g1071cc09bf8_1_124"/>
          <p:cNvSpPr txBox="1">
            <a:spLocks noGrp="1"/>
          </p:cNvSpPr>
          <p:nvPr>
            <p:ph type="body" idx="4294967295"/>
          </p:nvPr>
        </p:nvSpPr>
        <p:spPr>
          <a:xfrm>
            <a:off x="419850" y="1685925"/>
            <a:ext cx="58572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09999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2. 	Système d’authentification biométrique fondée sur l’activité cardiaque</a:t>
            </a:r>
            <a:endParaRPr sz="1800" b="1" dirty="0">
              <a:solidFill>
                <a:schemeClr val="accent5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371600" lvl="2" indent="-330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mbria"/>
              <a:buChar char="❏"/>
            </a:pPr>
            <a:r>
              <a:rPr lang="fr-FR" sz="16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Le signal cardiaque mesuré dans la main présente des spécificités propres à la personne considérée</a:t>
            </a:r>
            <a:endParaRPr sz="18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5" name="Google Shape;205;g1071cc09bf8_1_124"/>
          <p:cNvSpPr txBox="1">
            <a:spLocks noGrp="1"/>
          </p:cNvSpPr>
          <p:nvPr>
            <p:ph type="body" idx="4294967295"/>
          </p:nvPr>
        </p:nvSpPr>
        <p:spPr>
          <a:xfrm>
            <a:off x="419850" y="3308350"/>
            <a:ext cx="5857200" cy="13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2" indent="-330200">
              <a:spcBef>
                <a:spcPts val="0"/>
              </a:spcBef>
              <a:buClr>
                <a:schemeClr val="lt1"/>
              </a:buClr>
              <a:buSzPts val="1600"/>
              <a:buFont typeface="Cambria"/>
              <a:buChar char="❏"/>
            </a:pPr>
            <a:r>
              <a:rPr lang="fr-FR" sz="1600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Construction </a:t>
            </a:r>
            <a:r>
              <a:rPr lang="fr-FR" sz="16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de </a:t>
            </a:r>
            <a:r>
              <a:rPr lang="fr-FR" sz="1600" b="1" dirty="0" err="1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HoldPass</a:t>
            </a:r>
            <a:r>
              <a:rPr lang="fr-FR" sz="16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, notre système d’authentification </a:t>
            </a:r>
            <a:r>
              <a:rPr lang="fr-FR" sz="1600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biométrique</a:t>
            </a:r>
          </a:p>
          <a:p>
            <a:pPr marL="1371600" lvl="2" indent="-3302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mbria"/>
              <a:buChar char="❏"/>
            </a:pPr>
            <a:r>
              <a:rPr lang="fr-FR" sz="1600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But </a:t>
            </a:r>
            <a:r>
              <a:rPr lang="fr-FR" sz="16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: pallier les faiblesses des modalités biométriques actuelles</a:t>
            </a:r>
            <a:endParaRPr sz="16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11" name="Google Shape;206;g1071cc09bf8_1_124"/>
          <p:cNvGrpSpPr/>
          <p:nvPr/>
        </p:nvGrpSpPr>
        <p:grpSpPr>
          <a:xfrm>
            <a:off x="6526338" y="1560575"/>
            <a:ext cx="3180824" cy="3608650"/>
            <a:chOff x="6526338" y="1560575"/>
            <a:chExt cx="3180824" cy="3608650"/>
          </a:xfrm>
        </p:grpSpPr>
        <p:grpSp>
          <p:nvGrpSpPr>
            <p:cNvPr id="12" name="Google Shape;207;g1071cc09bf8_1_124"/>
            <p:cNvGrpSpPr/>
            <p:nvPr/>
          </p:nvGrpSpPr>
          <p:grpSpPr>
            <a:xfrm>
              <a:off x="6843725" y="1614525"/>
              <a:ext cx="1333500" cy="2829000"/>
              <a:chOff x="6843725" y="1614525"/>
              <a:chExt cx="1333500" cy="2829000"/>
            </a:xfrm>
          </p:grpSpPr>
          <p:sp>
            <p:nvSpPr>
              <p:cNvPr id="14" name="Google Shape;208;g1071cc09bf8_1_124"/>
              <p:cNvSpPr/>
              <p:nvPr/>
            </p:nvSpPr>
            <p:spPr>
              <a:xfrm>
                <a:off x="6843725" y="1614525"/>
                <a:ext cx="1333500" cy="2829000"/>
              </a:xfrm>
              <a:prstGeom prst="roundRect">
                <a:avLst>
                  <a:gd name="adj" fmla="val 16667"/>
                </a:avLst>
              </a:prstGeom>
              <a:solidFill>
                <a:srgbClr val="FBFBFB"/>
              </a:solidFill>
              <a:ln w="9525" cap="flat" cmpd="sng">
                <a:solidFill>
                  <a:srgbClr val="FBFBF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5" name="Google Shape;209;g1071cc09bf8_1_12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150325" y="2621250"/>
                <a:ext cx="815549" cy="8155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" name="Google Shape;210;g1071cc09bf8_1_1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26338" y="1560575"/>
              <a:ext cx="3180824" cy="3608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icholas template">
  <a:themeElements>
    <a:clrScheme name="Custom 347">
      <a:dk1>
        <a:srgbClr val="1E2124"/>
      </a:dk1>
      <a:lt1>
        <a:srgbClr val="FFFFFF"/>
      </a:lt1>
      <a:dk2>
        <a:srgbClr val="7C8894"/>
      </a:dk2>
      <a:lt2>
        <a:srgbClr val="E6ECEE"/>
      </a:lt2>
      <a:accent1>
        <a:srgbClr val="004591"/>
      </a:accent1>
      <a:accent2>
        <a:srgbClr val="2AC3F3"/>
      </a:accent2>
      <a:accent3>
        <a:srgbClr val="6BD8B6"/>
      </a:accent3>
      <a:accent4>
        <a:srgbClr val="A9E04B"/>
      </a:accent4>
      <a:accent5>
        <a:srgbClr val="F3C744"/>
      </a:accent5>
      <a:accent6>
        <a:srgbClr val="F37768"/>
      </a:accent6>
      <a:hlink>
        <a:srgbClr val="2AC3F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2378</TotalTime>
  <Words>2895</Words>
  <Application>Microsoft Office PowerPoint</Application>
  <PresentationFormat>Affichage à l'écran (16:9)</PresentationFormat>
  <Paragraphs>504</Paragraphs>
  <Slides>66</Slides>
  <Notes>66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66</vt:i4>
      </vt:variant>
    </vt:vector>
  </HeadingPairs>
  <TitlesOfParts>
    <vt:vector size="74" baseType="lpstr">
      <vt:lpstr>Noto Sans Symbols</vt:lpstr>
      <vt:lpstr>Arial</vt:lpstr>
      <vt:lpstr>Montserrat</vt:lpstr>
      <vt:lpstr>Montserrat Light</vt:lpstr>
      <vt:lpstr>Cambria</vt:lpstr>
      <vt:lpstr>Calibri</vt:lpstr>
      <vt:lpstr>Roboto</vt:lpstr>
      <vt:lpstr>Nicholas template</vt:lpstr>
      <vt:lpstr>Présentation PowerPoint</vt:lpstr>
      <vt:lpstr>Contexte</vt:lpstr>
      <vt:lpstr>Contexte</vt:lpstr>
      <vt:lpstr>Contexte</vt:lpstr>
      <vt:lpstr>Contexte</vt:lpstr>
      <vt:lpstr>Contexte</vt:lpstr>
      <vt:lpstr>Contexte</vt:lpstr>
      <vt:lpstr>Scénario étudié</vt:lpstr>
      <vt:lpstr>Scénario étudié</vt:lpstr>
      <vt:lpstr>Scénario étudié</vt:lpstr>
      <vt:lpstr>Méthodologie</vt:lpstr>
      <vt:lpstr>Plan</vt:lpstr>
      <vt:lpstr>Plan</vt:lpstr>
      <vt:lpstr>HandRate : positionnement</vt:lpstr>
      <vt:lpstr>HandRate</vt:lpstr>
      <vt:lpstr>HandRate</vt:lpstr>
      <vt:lpstr>Etude de faisabilité</vt:lpstr>
      <vt:lpstr>BCG dans la main : est-ce possible ?</vt:lpstr>
      <vt:lpstr>BCG dans la main : est-ce possible ?</vt:lpstr>
      <vt:lpstr>BCG dans la main : opportunités et défis</vt:lpstr>
      <vt:lpstr>HandRate : notre système</vt:lpstr>
      <vt:lpstr>HandRate : notre système</vt:lpstr>
      <vt:lpstr>Prétraitement</vt:lpstr>
      <vt:lpstr>Recomposition du signal</vt:lpstr>
      <vt:lpstr>Recomposition du signal</vt:lpstr>
      <vt:lpstr>Analyse du signal</vt:lpstr>
      <vt:lpstr>Identification des battements de coeur</vt:lpstr>
      <vt:lpstr>Identification des battements</vt:lpstr>
      <vt:lpstr>Identification des battements</vt:lpstr>
      <vt:lpstr>Identification des battements</vt:lpstr>
      <vt:lpstr>Evaluation des performances</vt:lpstr>
      <vt:lpstr>Evaluation : objectifs</vt:lpstr>
      <vt:lpstr>Evaluation : configuration</vt:lpstr>
      <vt:lpstr>Evaluation : résultats</vt:lpstr>
      <vt:lpstr>Evaluation : résultats</vt:lpstr>
      <vt:lpstr>HandRate : récapitulatif</vt:lpstr>
      <vt:lpstr>Plan</vt:lpstr>
      <vt:lpstr>Localisation en intérieur, un problème actuel</vt:lpstr>
      <vt:lpstr>Le protocole FTM (Fine Time Measurement) : la solution de l’IEEE</vt:lpstr>
      <vt:lpstr>FTM : le problème de la ligne de vue obstruée</vt:lpstr>
      <vt:lpstr>FTM : le problème de la ligne de vue obstruée</vt:lpstr>
      <vt:lpstr>Identification du problème</vt:lpstr>
      <vt:lpstr>Ligne de vue obstruée en présence de multi-chemin</vt:lpstr>
      <vt:lpstr>Ligne de vue obstruée sans multi-chemin</vt:lpstr>
      <vt:lpstr>Variation du nombre d’obstacles en présence de multi-chemin</vt:lpstr>
      <vt:lpstr>L’imprécision de MUSIC</vt:lpstr>
      <vt:lpstr>FUSIC, notre solution</vt:lpstr>
      <vt:lpstr>FUSIC, notre solution</vt:lpstr>
      <vt:lpstr>Détecter quand FTM se trompe</vt:lpstr>
      <vt:lpstr>Correction du résultat de FTM</vt:lpstr>
      <vt:lpstr>Correction du résultat de FTM</vt:lpstr>
      <vt:lpstr>Evaluation des performances</vt:lpstr>
      <vt:lpstr>Evaluation : objectifs</vt:lpstr>
      <vt:lpstr>Configuration expérimentale</vt:lpstr>
      <vt:lpstr>Retour à la case départ</vt:lpstr>
      <vt:lpstr>Environnement semi-contrôlé : différentes configurations expérimentales</vt:lpstr>
      <vt:lpstr>Localisation dans les bâtiments</vt:lpstr>
      <vt:lpstr>Plan</vt:lpstr>
      <vt:lpstr>Conclusions</vt:lpstr>
      <vt:lpstr>Conclusions</vt:lpstr>
      <vt:lpstr>Perspectives</vt:lpstr>
      <vt:lpstr>A long terme : les réseaux sans fil multi-fonctions</vt:lpstr>
      <vt:lpstr>A long terme : les réseaux sans fil multi-fonctions</vt:lpstr>
      <vt:lpstr>A long terme : les réseaux sans fil multi-fonctions</vt:lpstr>
      <vt:lpstr>Présentation PowerPoint</vt:lpstr>
      <vt:lpstr>Publications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Kevin Jiokeng</cp:lastModifiedBy>
  <cp:revision>32</cp:revision>
  <dcterms:modified xsi:type="dcterms:W3CDTF">2022-01-05T20:19:22Z</dcterms:modified>
</cp:coreProperties>
</file>